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46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7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17.png" ContentType="image/png"/>
  <Override PartName="/ppt/media/image11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2.png" ContentType="image/png"/>
  <Override PartName="/ppt/media/image34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6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4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47720" y="2962800"/>
            <a:ext cx="820152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4488cc"/>
                </a:solidFill>
                <a:latin typeface="Arial"/>
                <a:ea typeface="Arial"/>
              </a:rPr>
              <a:t>Искусство разведывательного анализа данных (EDA)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747720" y="3658320"/>
            <a:ext cx="904572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Исчерпывающее руководство по визуализации: от плохого графика к ясному инсайту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7848720" y="2000160"/>
            <a:ext cx="3809520" cy="286668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 txBox="1"/>
          <p:nvPr/>
        </p:nvSpPr>
        <p:spPr>
          <a:xfrm>
            <a:off x="747720" y="1404720"/>
            <a:ext cx="12139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Violin Plot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"/>
          <p:cNvSpPr/>
          <p:nvPr/>
        </p:nvSpPr>
        <p:spPr>
          <a:xfrm>
            <a:off x="952200" y="25430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7" name=""/>
          <p:cNvSpPr txBox="1"/>
          <p:nvPr/>
        </p:nvSpPr>
        <p:spPr>
          <a:xfrm>
            <a:off x="747720" y="2010600"/>
            <a:ext cx="23536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Гибрид KDE и Box Plot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"/>
          <p:cNvSpPr txBox="1"/>
          <p:nvPr/>
        </p:nvSpPr>
        <p:spPr>
          <a:xfrm>
            <a:off x="1128600" y="2456640"/>
            <a:ext cx="4751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Форму плотности распределения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"/>
          <p:cNvSpPr/>
          <p:nvPr/>
        </p:nvSpPr>
        <p:spPr>
          <a:xfrm>
            <a:off x="952200" y="31622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1128600" y="2742120"/>
            <a:ext cx="307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встроенный box plot с квантилями.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"/>
          <p:cNvSpPr/>
          <p:nvPr/>
        </p:nvSpPr>
        <p:spPr>
          <a:xfrm>
            <a:off x="1333440" y="34477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1128600" y="307548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1509840" y="3361320"/>
            <a:ext cx="3749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Более детальное, чем box plot, сравнение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"/>
          <p:cNvSpPr/>
          <p:nvPr/>
        </p:nvSpPr>
        <p:spPr>
          <a:xfrm>
            <a:off x="1333440" y="40669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3"/>
                  <a:pt x="120" y="149"/>
                  <a:pt x="110" y="153"/>
                </a:cubicBezTo>
                <a:cubicBezTo>
                  <a:pt x="101" y="157"/>
                  <a:pt x="91" y="160"/>
                  <a:pt x="80" y="160"/>
                </a:cubicBezTo>
                <a:cubicBezTo>
                  <a:pt x="70" y="160"/>
                  <a:pt x="59" y="157"/>
                  <a:pt x="50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"/>
          <p:cNvSpPr txBox="1"/>
          <p:nvPr/>
        </p:nvSpPr>
        <p:spPr>
          <a:xfrm>
            <a:off x="1509840" y="3647160"/>
            <a:ext cx="1427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"/>
          <p:cNvSpPr/>
          <p:nvPr/>
        </p:nvSpPr>
        <p:spPr>
          <a:xfrm>
            <a:off x="952200" y="4400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1509840" y="3980520"/>
            <a:ext cx="4661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Показывает, где именно сконцентрированы данные.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1128600" y="4313880"/>
            <a:ext cx="5325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 форма, и статистика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важны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"/>
          <p:cNvSpPr/>
          <p:nvPr/>
        </p:nvSpPr>
        <p:spPr>
          <a:xfrm>
            <a:off x="952200" y="50194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1128600" y="4599720"/>
            <a:ext cx="1347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одновременно.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1128600" y="4933080"/>
            <a:ext cx="5227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времени на сайте для пользователей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1128600" y="5218920"/>
            <a:ext cx="1985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из разных источников.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7372440" y="2085840"/>
            <a:ext cx="4762080" cy="267624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 txBox="1"/>
          <p:nvPr/>
        </p:nvSpPr>
        <p:spPr>
          <a:xfrm>
            <a:off x="747720" y="1042560"/>
            <a:ext cx="42343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Bar Chart (Столбчатая диаграмма)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"/>
          <p:cNvSpPr/>
          <p:nvPr/>
        </p:nvSpPr>
        <p:spPr>
          <a:xfrm>
            <a:off x="952200" y="21808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30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1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1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747720" y="1648800"/>
            <a:ext cx="207504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величин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"/>
          <p:cNvSpPr txBox="1"/>
          <p:nvPr/>
        </p:nvSpPr>
        <p:spPr>
          <a:xfrm>
            <a:off x="1128600" y="2094480"/>
            <a:ext cx="5348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значений (частостот, средних,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"/>
          <p:cNvSpPr/>
          <p:nvPr/>
        </p:nvSpPr>
        <p:spPr>
          <a:xfrm>
            <a:off x="952200" y="28000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4" name=""/>
          <p:cNvSpPr txBox="1"/>
          <p:nvPr/>
        </p:nvSpPr>
        <p:spPr>
          <a:xfrm>
            <a:off x="1128600" y="2380320"/>
            <a:ext cx="256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сумм) для разных категорий.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"/>
          <p:cNvSpPr/>
          <p:nvPr/>
        </p:nvSpPr>
        <p:spPr>
          <a:xfrm>
            <a:off x="1333440" y="30859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0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1" y="40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40"/>
                  <a:pt x="153" y="50"/>
                </a:cubicBezTo>
                <a:cubicBezTo>
                  <a:pt x="157" y="60"/>
                  <a:pt x="159" y="70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1128600" y="271368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"/>
          <p:cNvSpPr txBox="1"/>
          <p:nvPr/>
        </p:nvSpPr>
        <p:spPr>
          <a:xfrm>
            <a:off x="1509840" y="2999520"/>
            <a:ext cx="4402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количества или среднего значения по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"/>
          <p:cNvSpPr/>
          <p:nvPr/>
        </p:nvSpPr>
        <p:spPr>
          <a:xfrm>
            <a:off x="1333440" y="37051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1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49"/>
                </a:cubicBezTo>
                <a:cubicBezTo>
                  <a:pt x="11" y="39"/>
                  <a:pt x="16" y="30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60"/>
                  <a:pt x="159" y="70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1509840" y="3285000"/>
            <a:ext cx="1056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категориям.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"/>
          <p:cNvSpPr/>
          <p:nvPr/>
        </p:nvSpPr>
        <p:spPr>
          <a:xfrm>
            <a:off x="952200" y="40384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1" name=""/>
          <p:cNvSpPr txBox="1"/>
          <p:nvPr/>
        </p:nvSpPr>
        <p:spPr>
          <a:xfrm>
            <a:off x="1509840" y="3618720"/>
            <a:ext cx="2858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 топ-N элементов.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1128600" y="3952080"/>
            <a:ext cx="5246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отображения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абсолютных или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"/>
          <p:cNvSpPr/>
          <p:nvPr/>
        </p:nvSpPr>
        <p:spPr>
          <a:xfrm>
            <a:off x="952200" y="46576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1128600" y="4237560"/>
            <a:ext cx="4915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усредненных значений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категориальным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данным.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1128600" y="4570920"/>
            <a:ext cx="5186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Количество продаж по регионам, средний чек по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"/>
          <p:cNvSpPr txBox="1"/>
          <p:nvPr/>
        </p:nvSpPr>
        <p:spPr>
          <a:xfrm>
            <a:off x="1128600" y="4856760"/>
            <a:ext cx="1352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типам товаров.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747720" y="5294880"/>
            <a:ext cx="4775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ВАЖНО: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Не путать с гистограммой! Гистограмма для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"/>
          <p:cNvSpPr txBox="1"/>
          <p:nvPr/>
        </p:nvSpPr>
        <p:spPr>
          <a:xfrm>
            <a:off x="747720" y="5580720"/>
            <a:ext cx="4819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распределения, bar chart — для сравнения категорий.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6524640" y="2104920"/>
            <a:ext cx="5238360" cy="26474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 txBox="1"/>
          <p:nvPr/>
        </p:nvSpPr>
        <p:spPr>
          <a:xfrm>
            <a:off x="747720" y="1404720"/>
            <a:ext cx="38746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Pie Chart (Круговая диаграмма)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6" name=""/>
          <p:cNvSpPr/>
          <p:nvPr/>
        </p:nvSpPr>
        <p:spPr>
          <a:xfrm>
            <a:off x="952200" y="25430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747720" y="2010600"/>
            <a:ext cx="308844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(Почти всегда) плохой выбор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"/>
          <p:cNvSpPr/>
          <p:nvPr/>
        </p:nvSpPr>
        <p:spPr>
          <a:xfrm>
            <a:off x="952200" y="28764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3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3"/>
                  <a:pt x="24" y="135"/>
                </a:cubicBezTo>
                <a:cubicBezTo>
                  <a:pt x="16" y="128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1128600" y="2456640"/>
            <a:ext cx="3690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Доли частей от целого.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1128600" y="2790000"/>
            <a:ext cx="4060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Показать простую долю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"/>
          <p:cNvSpPr/>
          <p:nvPr/>
        </p:nvSpPr>
        <p:spPr>
          <a:xfrm>
            <a:off x="952200" y="349560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7"/>
                  <a:pt x="40" y="11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1"/>
                  <a:pt x="129" y="17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1128600" y="3075480"/>
            <a:ext cx="2422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от 100% для 2-3 категорий.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1128600" y="3408840"/>
            <a:ext cx="3344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Почти никогда.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1128600" y="3694680"/>
            <a:ext cx="4181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Человеческий глаз плохо сравнивает площади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"/>
          <p:cNvSpPr/>
          <p:nvPr/>
        </p:nvSpPr>
        <p:spPr>
          <a:xfrm>
            <a:off x="952200" y="4400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1128600" y="3980520"/>
            <a:ext cx="625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 углы.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1128600" y="4313880"/>
            <a:ext cx="3989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Почему это плохо?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Сложно точно сравнить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952200" y="50194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1128600" y="4599720"/>
            <a:ext cx="486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доли.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1128600" y="4933080"/>
            <a:ext cx="4066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Лучшая альтернатива: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Bar chart или stacked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1128600" y="5218920"/>
            <a:ext cx="805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bar chart.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7848720" y="1523880"/>
            <a:ext cx="3809520" cy="3809520"/>
          </a:xfrm>
          <a:prstGeom prst="rect">
            <a:avLst/>
          </a:prstGeom>
          <a:ln w="0">
            <a:noFill/>
          </a:ln>
        </p:spPr>
      </p:pic>
      <p:sp>
        <p:nvSpPr>
          <p:cNvPr id="278" name=""/>
          <p:cNvSpPr txBox="1"/>
          <p:nvPr/>
        </p:nvSpPr>
        <p:spPr>
          <a:xfrm>
            <a:off x="747720" y="1385640"/>
            <a:ext cx="434700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Scatter Plot (Диаграмма рассеяния)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"/>
          <p:cNvSpPr/>
          <p:nvPr/>
        </p:nvSpPr>
        <p:spPr>
          <a:xfrm>
            <a:off x="952200" y="25142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2"/>
                  <a:pt x="154" y="111"/>
                </a:cubicBezTo>
                <a:cubicBezTo>
                  <a:pt x="150" y="121"/>
                  <a:pt x="144" y="130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2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1"/>
                  <a:pt x="49" y="7"/>
                </a:cubicBezTo>
                <a:cubicBezTo>
                  <a:pt x="59" y="3"/>
                  <a:pt x="69" y="0"/>
                  <a:pt x="80" y="0"/>
                </a:cubicBezTo>
                <a:cubicBezTo>
                  <a:pt x="90" y="0"/>
                  <a:pt x="100" y="3"/>
                  <a:pt x="110" y="7"/>
                </a:cubicBezTo>
                <a:cubicBezTo>
                  <a:pt x="121" y="11"/>
                  <a:pt x="129" y="16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747720" y="1991520"/>
            <a:ext cx="26722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Отношения и корреляции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"/>
          <p:cNvSpPr txBox="1"/>
          <p:nvPr/>
        </p:nvSpPr>
        <p:spPr>
          <a:xfrm>
            <a:off x="1128600" y="2427840"/>
            <a:ext cx="4912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Отношение между двумя числовыми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"/>
          <p:cNvSpPr/>
          <p:nvPr/>
        </p:nvSpPr>
        <p:spPr>
          <a:xfrm>
            <a:off x="952200" y="31334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1128600" y="2713680"/>
            <a:ext cx="400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переменными. Каждая точка — наблюдение.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"/>
          <p:cNvSpPr/>
          <p:nvPr/>
        </p:nvSpPr>
        <p:spPr>
          <a:xfrm>
            <a:off x="1333440" y="341928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70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1128600" y="304704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"/>
          <p:cNvSpPr/>
          <p:nvPr/>
        </p:nvSpPr>
        <p:spPr>
          <a:xfrm>
            <a:off x="1333440" y="375264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79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79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1509840" y="3332880"/>
            <a:ext cx="1677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Поиск корреляций.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"/>
          <p:cNvSpPr/>
          <p:nvPr/>
        </p:nvSpPr>
        <p:spPr>
          <a:xfrm>
            <a:off x="1333440" y="408600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79"/>
                </a:moveTo>
                <a:cubicBezTo>
                  <a:pt x="159" y="90"/>
                  <a:pt x="157" y="100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79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9" name=""/>
          <p:cNvSpPr txBox="1"/>
          <p:nvPr/>
        </p:nvSpPr>
        <p:spPr>
          <a:xfrm>
            <a:off x="1509840" y="3666240"/>
            <a:ext cx="2699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Выявление кластеров и групп.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"/>
          <p:cNvSpPr/>
          <p:nvPr/>
        </p:nvSpPr>
        <p:spPr>
          <a:xfrm>
            <a:off x="952200" y="44193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1" name=""/>
          <p:cNvSpPr txBox="1"/>
          <p:nvPr/>
        </p:nvSpPr>
        <p:spPr>
          <a:xfrm>
            <a:off x="1509840" y="3999600"/>
            <a:ext cx="4135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Обнаружение нелинейных связей и выбросов.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"/>
          <p:cNvSpPr txBox="1"/>
          <p:nvPr/>
        </p:nvSpPr>
        <p:spPr>
          <a:xfrm>
            <a:off x="1128600" y="4332960"/>
            <a:ext cx="4856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Это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основной инструмент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"/>
          <p:cNvSpPr/>
          <p:nvPr/>
        </p:nvSpPr>
        <p:spPr>
          <a:xfrm>
            <a:off x="952200" y="50385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3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3"/>
                  <a:pt x="24" y="135"/>
                </a:cubicBezTo>
                <a:cubicBezTo>
                  <a:pt x="16" y="128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1128600" y="4618800"/>
            <a:ext cx="5324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изучения связи между двумя непрерывными переменными.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1128600" y="4952160"/>
            <a:ext cx="5235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Связь между площадью дома и его ценой, рост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1128600" y="5237640"/>
            <a:ext cx="355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вес.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"/>
          <p:cNvSpPr txBox="1"/>
          <p:nvPr/>
        </p:nvSpPr>
        <p:spPr>
          <a:xfrm>
            <a:off x="747720" y="1157040"/>
            <a:ext cx="136620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Hexbin Plot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"/>
          <p:cNvSpPr txBox="1"/>
          <p:nvPr/>
        </p:nvSpPr>
        <p:spPr>
          <a:xfrm>
            <a:off x="747720" y="1762920"/>
            <a:ext cx="25869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Scatter plot для больших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4" name=""/>
          <p:cNvSpPr/>
          <p:nvPr/>
        </p:nvSpPr>
        <p:spPr>
          <a:xfrm>
            <a:off x="952200" y="25524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747720" y="2029680"/>
            <a:ext cx="7948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данных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1128600" y="2466000"/>
            <a:ext cx="2558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Плотность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"/>
          <p:cNvSpPr/>
          <p:nvPr/>
        </p:nvSpPr>
        <p:spPr>
          <a:xfrm>
            <a:off x="952200" y="31716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08" name=""/>
          <p:cNvSpPr txBox="1"/>
          <p:nvPr/>
        </p:nvSpPr>
        <p:spPr>
          <a:xfrm>
            <a:off x="1128600" y="2751840"/>
            <a:ext cx="1555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точек в областях.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1128600" y="3085200"/>
            <a:ext cx="2045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использовать?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1128600" y="3371040"/>
            <a:ext cx="2605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 scatter plot при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"/>
          <p:cNvSpPr/>
          <p:nvPr/>
        </p:nvSpPr>
        <p:spPr>
          <a:xfrm>
            <a:off x="952200" y="40766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128600" y="3656520"/>
            <a:ext cx="2635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большом количестве данных.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1128600" y="3989880"/>
            <a:ext cx="2518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1128600" y="4275720"/>
            <a:ext cx="256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данных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слишком много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952200" y="49813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7" y="136"/>
                </a:cubicBezTo>
                <a:cubicBezTo>
                  <a:pt x="129" y="143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3"/>
                  <a:pt x="24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128600" y="4561560"/>
            <a:ext cx="1875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обычного scatter plot.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"/>
          <p:cNvSpPr txBox="1"/>
          <p:nvPr/>
        </p:nvSpPr>
        <p:spPr>
          <a:xfrm>
            <a:off x="1128600" y="4894920"/>
            <a:ext cx="2969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Взаимосвязь координат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1128600" y="5180760"/>
            <a:ext cx="2920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миллионов поездок такси в Нью-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1128600" y="5466240"/>
            <a:ext cx="590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Йорке.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7372440" y="1638360"/>
            <a:ext cx="4762080" cy="3590640"/>
          </a:xfrm>
          <a:prstGeom prst="rect">
            <a:avLst/>
          </a:prstGeom>
          <a:ln w="0">
            <a:noFill/>
          </a:ln>
        </p:spPr>
      </p:pic>
      <p:sp>
        <p:nvSpPr>
          <p:cNvPr id="326" name=""/>
          <p:cNvSpPr txBox="1"/>
          <p:nvPr/>
        </p:nvSpPr>
        <p:spPr>
          <a:xfrm>
            <a:off x="747720" y="1404720"/>
            <a:ext cx="352260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Line Plot (Линейный график)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7" name=""/>
          <p:cNvSpPr/>
          <p:nvPr/>
        </p:nvSpPr>
        <p:spPr>
          <a:xfrm>
            <a:off x="952200" y="25430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747720" y="2010600"/>
            <a:ext cx="20764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Тренды во времени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1128600" y="2456640"/>
            <a:ext cx="4632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Изменение числовой переменной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0" name=""/>
          <p:cNvSpPr/>
          <p:nvPr/>
        </p:nvSpPr>
        <p:spPr>
          <a:xfrm>
            <a:off x="952200" y="31622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1128600" y="2742120"/>
            <a:ext cx="3914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относительно другой (чаще всего времени).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>
            <a:off x="1333440" y="34477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1128600" y="307548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1509840" y="3361320"/>
            <a:ext cx="4420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Отображение трендов, сезонности, изменений во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"/>
          <p:cNvSpPr/>
          <p:nvPr/>
        </p:nvSpPr>
        <p:spPr>
          <a:xfrm>
            <a:off x="1333440" y="40669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3"/>
                  <a:pt x="120" y="149"/>
                  <a:pt x="110" y="153"/>
                </a:cubicBezTo>
                <a:cubicBezTo>
                  <a:pt x="101" y="157"/>
                  <a:pt x="91" y="160"/>
                  <a:pt x="80" y="160"/>
                </a:cubicBezTo>
                <a:cubicBezTo>
                  <a:pt x="70" y="160"/>
                  <a:pt x="59" y="157"/>
                  <a:pt x="50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1509840" y="3647160"/>
            <a:ext cx="814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времени.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"/>
          <p:cNvSpPr/>
          <p:nvPr/>
        </p:nvSpPr>
        <p:spPr>
          <a:xfrm>
            <a:off x="952200" y="4400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1509840" y="3980520"/>
            <a:ext cx="3702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нескольких временных рядов.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"/>
          <p:cNvSpPr txBox="1"/>
          <p:nvPr/>
        </p:nvSpPr>
        <p:spPr>
          <a:xfrm>
            <a:off x="1128600" y="4313880"/>
            <a:ext cx="5416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данных, имеющих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естественный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"/>
          <p:cNvSpPr/>
          <p:nvPr/>
        </p:nvSpPr>
        <p:spPr>
          <a:xfrm>
            <a:off x="952200" y="50194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1" name=""/>
          <p:cNvSpPr txBox="1"/>
          <p:nvPr/>
        </p:nvSpPr>
        <p:spPr>
          <a:xfrm>
            <a:off x="1128600" y="4599720"/>
            <a:ext cx="843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порядок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1128600" y="4933080"/>
            <a:ext cx="5420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Динамика цен на акции, количество пользователей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1128600" y="5218920"/>
            <a:ext cx="76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 дням.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7372440" y="1047600"/>
            <a:ext cx="4762080" cy="4762080"/>
          </a:xfrm>
          <a:prstGeom prst="rect">
            <a:avLst/>
          </a:prstGeom>
          <a:ln w="0">
            <a:noFill/>
          </a:ln>
        </p:spPr>
      </p:pic>
      <p:sp>
        <p:nvSpPr>
          <p:cNvPr id="350" name=""/>
          <p:cNvSpPr txBox="1"/>
          <p:nvPr/>
        </p:nvSpPr>
        <p:spPr>
          <a:xfrm>
            <a:off x="747720" y="1690560"/>
            <a:ext cx="32119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Heatmap (Тепловая карта)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"/>
          <p:cNvSpPr/>
          <p:nvPr/>
        </p:nvSpPr>
        <p:spPr>
          <a:xfrm>
            <a:off x="952200" y="28288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2" name=""/>
          <p:cNvSpPr txBox="1"/>
          <p:nvPr/>
        </p:nvSpPr>
        <p:spPr>
          <a:xfrm>
            <a:off x="747720" y="2296440"/>
            <a:ext cx="263880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Матрица интенсивностей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"/>
          <p:cNvSpPr txBox="1"/>
          <p:nvPr/>
        </p:nvSpPr>
        <p:spPr>
          <a:xfrm>
            <a:off x="1128600" y="2742120"/>
            <a:ext cx="5180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Интенсивность значения в виде цвета в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"/>
          <p:cNvSpPr/>
          <p:nvPr/>
        </p:nvSpPr>
        <p:spPr>
          <a:xfrm>
            <a:off x="952200" y="34477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5" name=""/>
          <p:cNvSpPr txBox="1"/>
          <p:nvPr/>
        </p:nvSpPr>
        <p:spPr>
          <a:xfrm>
            <a:off x="1128600" y="3027960"/>
            <a:ext cx="1824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двумерной матрице.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"/>
          <p:cNvSpPr/>
          <p:nvPr/>
        </p:nvSpPr>
        <p:spPr>
          <a:xfrm>
            <a:off x="1333440" y="373356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1128600" y="336132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"/>
          <p:cNvSpPr/>
          <p:nvPr/>
        </p:nvSpPr>
        <p:spPr>
          <a:xfrm>
            <a:off x="1333440" y="40669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3"/>
                  <a:pt x="120" y="149"/>
                  <a:pt x="110" y="153"/>
                </a:cubicBezTo>
                <a:cubicBezTo>
                  <a:pt x="101" y="157"/>
                  <a:pt x="91" y="160"/>
                  <a:pt x="80" y="160"/>
                </a:cubicBezTo>
                <a:cubicBezTo>
                  <a:pt x="70" y="160"/>
                  <a:pt x="59" y="157"/>
                  <a:pt x="50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1509840" y="3647160"/>
            <a:ext cx="2053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Матрица корреляции.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1333440" y="440028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1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1" y="41"/>
                  <a:pt x="16" y="32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2"/>
                  <a:pt x="149" y="41"/>
                  <a:pt x="153" y="50"/>
                </a:cubicBezTo>
                <a:cubicBezTo>
                  <a:pt x="157" y="60"/>
                  <a:pt x="159" y="70"/>
                  <a:pt x="159" y="81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1509840" y="3980520"/>
            <a:ext cx="1815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Сводные таблицы.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"/>
          <p:cNvSpPr/>
          <p:nvPr/>
        </p:nvSpPr>
        <p:spPr>
          <a:xfrm>
            <a:off x="952200" y="47336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1509840" y="4313880"/>
            <a:ext cx="3835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Представление отсутствующих данных.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128600" y="4647240"/>
            <a:ext cx="4853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нужно быстро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усреднить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1128600" y="4933080"/>
            <a:ext cx="3932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взглядом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матрицу чисел и найти паттерны.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7372440" y="2066760"/>
            <a:ext cx="4762080" cy="2733480"/>
          </a:xfrm>
          <a:prstGeom prst="rect">
            <a:avLst/>
          </a:prstGeom>
          <a:ln w="0">
            <a:noFill/>
          </a:ln>
        </p:spPr>
      </p:pic>
      <p:sp>
        <p:nvSpPr>
          <p:cNvPr id="372" name=""/>
          <p:cNvSpPr txBox="1"/>
          <p:nvPr/>
        </p:nvSpPr>
        <p:spPr>
          <a:xfrm>
            <a:off x="747720" y="1547640"/>
            <a:ext cx="2154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Stacked Bar Chart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"/>
          <p:cNvSpPr/>
          <p:nvPr/>
        </p:nvSpPr>
        <p:spPr>
          <a:xfrm>
            <a:off x="952200" y="26859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4" name=""/>
          <p:cNvSpPr txBox="1"/>
          <p:nvPr/>
        </p:nvSpPr>
        <p:spPr>
          <a:xfrm>
            <a:off x="747720" y="2153520"/>
            <a:ext cx="14745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Часть и целое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"/>
          <p:cNvSpPr txBox="1"/>
          <p:nvPr/>
        </p:nvSpPr>
        <p:spPr>
          <a:xfrm>
            <a:off x="1128600" y="2599200"/>
            <a:ext cx="4644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Вклад отдельных частей в общую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"/>
          <p:cNvSpPr/>
          <p:nvPr/>
        </p:nvSpPr>
        <p:spPr>
          <a:xfrm>
            <a:off x="952200" y="3305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7" name=""/>
          <p:cNvSpPr txBox="1"/>
          <p:nvPr/>
        </p:nvSpPr>
        <p:spPr>
          <a:xfrm>
            <a:off x="1128600" y="2885040"/>
            <a:ext cx="2885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величину для каждой категории.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"/>
          <p:cNvSpPr/>
          <p:nvPr/>
        </p:nvSpPr>
        <p:spPr>
          <a:xfrm>
            <a:off x="1333440" y="359064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1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60"/>
                  <a:pt x="159" y="70"/>
                  <a:pt x="159" y="81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1128600" y="321840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"/>
          <p:cNvSpPr/>
          <p:nvPr/>
        </p:nvSpPr>
        <p:spPr>
          <a:xfrm>
            <a:off x="1333440" y="392400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1509840" y="3504240"/>
            <a:ext cx="3944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Показать состав категорий и его изменение.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"/>
          <p:cNvSpPr/>
          <p:nvPr/>
        </p:nvSpPr>
        <p:spPr>
          <a:xfrm>
            <a:off x="952200" y="42573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1509840" y="3837600"/>
            <a:ext cx="4714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Сравнить общие суммы, а также вклад компонентов.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1128600" y="4170960"/>
            <a:ext cx="5324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важно одновременно сравнить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"/>
          <p:cNvSpPr/>
          <p:nvPr/>
        </p:nvSpPr>
        <p:spPr>
          <a:xfrm>
            <a:off x="952200" y="48765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1128600" y="4456800"/>
            <a:ext cx="2100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общие итоги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состав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"/>
          <p:cNvSpPr txBox="1"/>
          <p:nvPr/>
        </p:nvSpPr>
        <p:spPr>
          <a:xfrm>
            <a:off x="1128600" y="4790160"/>
            <a:ext cx="4921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Общие продажи по кварталам с разбивкой по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1128600" y="5076000"/>
            <a:ext cx="982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продуктам.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6048360" y="1638360"/>
            <a:ext cx="6190920" cy="3590640"/>
          </a:xfrm>
          <a:prstGeom prst="rect">
            <a:avLst/>
          </a:prstGeom>
          <a:ln w="0">
            <a:noFill/>
          </a:ln>
        </p:spPr>
      </p:pic>
      <p:sp>
        <p:nvSpPr>
          <p:cNvPr id="395" name=""/>
          <p:cNvSpPr txBox="1"/>
          <p:nvPr/>
        </p:nvSpPr>
        <p:spPr>
          <a:xfrm>
            <a:off x="747720" y="766440"/>
            <a:ext cx="33793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Bubble Chart (Пузырьковая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747720" y="1071360"/>
            <a:ext cx="14302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диаграмма)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952200" y="22096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747720" y="1677240"/>
            <a:ext cx="35697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Scatter plot с третьим измерением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1128600" y="2123280"/>
            <a:ext cx="3858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Отношение между тремя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"/>
          <p:cNvSpPr/>
          <p:nvPr/>
        </p:nvSpPr>
        <p:spPr>
          <a:xfrm>
            <a:off x="952200" y="28288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1128600" y="2408760"/>
            <a:ext cx="3268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переменными (X, Y, размер пузыря).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"/>
          <p:cNvSpPr/>
          <p:nvPr/>
        </p:nvSpPr>
        <p:spPr>
          <a:xfrm>
            <a:off x="1333440" y="311436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1128600" y="274212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1509840" y="3027960"/>
            <a:ext cx="3516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Добавить дополнительное измерение к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" name=""/>
          <p:cNvSpPr/>
          <p:nvPr/>
        </p:nvSpPr>
        <p:spPr>
          <a:xfrm>
            <a:off x="1333440" y="373356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1509840" y="3313800"/>
            <a:ext cx="985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scatter plot.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7" name=""/>
          <p:cNvSpPr txBox="1"/>
          <p:nvPr/>
        </p:nvSpPr>
        <p:spPr>
          <a:xfrm>
            <a:off x="1509840" y="3647160"/>
            <a:ext cx="3472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демонстрации данных, где размер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"/>
          <p:cNvSpPr/>
          <p:nvPr/>
        </p:nvSpPr>
        <p:spPr>
          <a:xfrm>
            <a:off x="952200" y="43527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3"/>
                  <a:pt x="24" y="135"/>
                </a:cubicBezTo>
                <a:cubicBezTo>
                  <a:pt x="16" y="128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1509840" y="3933000"/>
            <a:ext cx="1463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имеет значение.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"/>
          <p:cNvSpPr txBox="1"/>
          <p:nvPr/>
        </p:nvSpPr>
        <p:spPr>
          <a:xfrm>
            <a:off x="1128600" y="4266360"/>
            <a:ext cx="3979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нужно наглядно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1128600" y="4551840"/>
            <a:ext cx="3408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показать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три числовых переменных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1128600" y="4837680"/>
            <a:ext cx="3911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одновременно (иногда - с разными цветами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"/>
          <p:cNvSpPr/>
          <p:nvPr/>
        </p:nvSpPr>
        <p:spPr>
          <a:xfrm>
            <a:off x="952200" y="5543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7"/>
                  <a:pt x="40" y="11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1"/>
                  <a:pt x="129" y="17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1128600" y="5123520"/>
            <a:ext cx="3386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пузырей для отображения категорий).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1128600" y="5456880"/>
            <a:ext cx="3856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 дат выпуска LLM, с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1128600" y="5742720"/>
            <a:ext cx="4140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указанием качества на бенчмарке, количества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"/>
          <p:cNvSpPr txBox="1"/>
          <p:nvPr/>
        </p:nvSpPr>
        <p:spPr>
          <a:xfrm>
            <a:off x="1128600" y="6028200"/>
            <a:ext cx="3571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параметров модели и компании-автора.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8325000" y="399960"/>
            <a:ext cx="2856960" cy="263808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8325000" y="4343400"/>
            <a:ext cx="2856960" cy="1609200"/>
          </a:xfrm>
          <a:prstGeom prst="rect">
            <a:avLst/>
          </a:prstGeom>
          <a:ln w="0">
            <a:noFill/>
          </a:ln>
        </p:spPr>
      </p:pic>
      <p:sp>
        <p:nvSpPr>
          <p:cNvPr id="425" name=""/>
          <p:cNvSpPr txBox="1"/>
          <p:nvPr/>
        </p:nvSpPr>
        <p:spPr>
          <a:xfrm>
            <a:off x="747720" y="1690560"/>
            <a:ext cx="464580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Radar Chart (Лепестковая диаграмма)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6" name=""/>
          <p:cNvSpPr/>
          <p:nvPr/>
        </p:nvSpPr>
        <p:spPr>
          <a:xfrm>
            <a:off x="952200" y="28288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7" name=""/>
          <p:cNvSpPr txBox="1"/>
          <p:nvPr/>
        </p:nvSpPr>
        <p:spPr>
          <a:xfrm>
            <a:off x="747720" y="2296440"/>
            <a:ext cx="226224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профилей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1128600" y="2742120"/>
            <a:ext cx="5046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Значения нескольких переменных для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"/>
          <p:cNvSpPr/>
          <p:nvPr/>
        </p:nvSpPr>
        <p:spPr>
          <a:xfrm>
            <a:off x="952200" y="34477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1128600" y="3027960"/>
            <a:ext cx="3239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одного или нескольких наблюдений.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"/>
          <p:cNvSpPr/>
          <p:nvPr/>
        </p:nvSpPr>
        <p:spPr>
          <a:xfrm>
            <a:off x="1333440" y="373356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"/>
          <p:cNvSpPr txBox="1"/>
          <p:nvPr/>
        </p:nvSpPr>
        <p:spPr>
          <a:xfrm>
            <a:off x="1128600" y="336132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"/>
          <p:cNvSpPr/>
          <p:nvPr/>
        </p:nvSpPr>
        <p:spPr>
          <a:xfrm>
            <a:off x="1333440" y="40669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3"/>
                  <a:pt x="120" y="149"/>
                  <a:pt x="110" y="153"/>
                </a:cubicBezTo>
                <a:cubicBezTo>
                  <a:pt x="101" y="157"/>
                  <a:pt x="91" y="160"/>
                  <a:pt x="80" y="160"/>
                </a:cubicBezTo>
                <a:cubicBezTo>
                  <a:pt x="70" y="160"/>
                  <a:pt x="59" y="157"/>
                  <a:pt x="50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39"/>
                  <a:pt x="16" y="31"/>
                  <a:pt x="24" y="23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3"/>
                </a:cubicBezTo>
                <a:cubicBezTo>
                  <a:pt x="144" y="31"/>
                  <a:pt x="149" y="39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"/>
          <p:cNvSpPr txBox="1"/>
          <p:nvPr/>
        </p:nvSpPr>
        <p:spPr>
          <a:xfrm>
            <a:off x="1509840" y="3647160"/>
            <a:ext cx="4962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профилей объектов по многим параметрам.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"/>
          <p:cNvSpPr/>
          <p:nvPr/>
        </p:nvSpPr>
        <p:spPr>
          <a:xfrm>
            <a:off x="952200" y="4400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1509840" y="3980520"/>
            <a:ext cx="3746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Осторожно!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Воспринимается критически.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1128600" y="4313880"/>
            <a:ext cx="4635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стильного, но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неточного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"/>
          <p:cNvSpPr/>
          <p:nvPr/>
        </p:nvSpPr>
        <p:spPr>
          <a:xfrm>
            <a:off x="952200" y="50194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1128600" y="4599720"/>
            <a:ext cx="1942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сравнения профилей.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1128600" y="4933080"/>
            <a:ext cx="4969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двух автомобилей по параметрам.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47720" y="1195200"/>
            <a:ext cx="16084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Что вас ждет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916920" y="1761120"/>
            <a:ext cx="3967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Философия EDA: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Зачем мы это делаем?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916920" y="2094480"/>
            <a:ext cx="2535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2. Принцип «Show, don't tell»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916920" y="2427840"/>
            <a:ext cx="2044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3. Принцип «So what?»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916920" y="2761200"/>
            <a:ext cx="3243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4. Классификация графиков по цели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916920" y="3094560"/>
            <a:ext cx="4982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5.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Галерея графиков: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Подробный разбор каждого типа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916920" y="3427920"/>
            <a:ext cx="4583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6. Сравнительная таблица: Какой график выбрать?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16920" y="3761280"/>
            <a:ext cx="4187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7. Трансформация плохого графика в хороший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916920" y="4094640"/>
            <a:ext cx="2056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8. Цвета и доступность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916920" y="4428000"/>
            <a:ext cx="2713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9. Аннотации и повествование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811080" y="4761720"/>
            <a:ext cx="2964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10. Инструменты для построения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825120" y="5095080"/>
            <a:ext cx="316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11. Золотые правила визуализации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811080" y="5428440"/>
            <a:ext cx="1398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12. Заключение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7372440" y="2647800"/>
            <a:ext cx="4762080" cy="1552320"/>
          </a:xfrm>
          <a:prstGeom prst="rect">
            <a:avLst/>
          </a:prstGeom>
          <a:ln w="0">
            <a:noFill/>
          </a:ln>
        </p:spPr>
      </p:pic>
      <p:sp>
        <p:nvSpPr>
          <p:cNvPr id="447" name=""/>
          <p:cNvSpPr txBox="1"/>
          <p:nvPr/>
        </p:nvSpPr>
        <p:spPr>
          <a:xfrm>
            <a:off x="747720" y="1547640"/>
            <a:ext cx="37252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Диаграмма Ганта (Gantt Chart)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"/>
          <p:cNvSpPr/>
          <p:nvPr/>
        </p:nvSpPr>
        <p:spPr>
          <a:xfrm>
            <a:off x="952200" y="26859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747720" y="2153520"/>
            <a:ext cx="391572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 процессов во времени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1128600" y="2599200"/>
            <a:ext cx="4408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Продолжительность задач и их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"/>
          <p:cNvSpPr/>
          <p:nvPr/>
        </p:nvSpPr>
        <p:spPr>
          <a:xfrm>
            <a:off x="952200" y="3305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1128600" y="2885040"/>
            <a:ext cx="3079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взаимосвязь на временной шкале.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"/>
          <p:cNvSpPr/>
          <p:nvPr/>
        </p:nvSpPr>
        <p:spPr>
          <a:xfrm>
            <a:off x="1333440" y="359064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1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60"/>
                  <a:pt x="159" y="70"/>
                  <a:pt x="159" y="81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1128600" y="321840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"/>
          <p:cNvSpPr/>
          <p:nvPr/>
        </p:nvSpPr>
        <p:spPr>
          <a:xfrm>
            <a:off x="1333440" y="392400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1"/>
                  <a:pt x="157" y="101"/>
                  <a:pt x="153" y="111"/>
                </a:cubicBezTo>
                <a:cubicBezTo>
                  <a:pt x="149" y="121"/>
                  <a:pt x="144" y="129"/>
                  <a:pt x="136" y="137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1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1509840" y="3504240"/>
            <a:ext cx="3487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Управление проектами, планирование.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"/>
          <p:cNvSpPr/>
          <p:nvPr/>
        </p:nvSpPr>
        <p:spPr>
          <a:xfrm>
            <a:off x="952200" y="42573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509840" y="3837600"/>
            <a:ext cx="2849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Аналир временных интервалов.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1128600" y="4170960"/>
            <a:ext cx="5324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нужно показать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начало, конец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"/>
          <p:cNvSpPr/>
          <p:nvPr/>
        </p:nvSpPr>
        <p:spPr>
          <a:xfrm>
            <a:off x="952200" y="48765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1" name=""/>
          <p:cNvSpPr txBox="1"/>
          <p:nvPr/>
        </p:nvSpPr>
        <p:spPr>
          <a:xfrm>
            <a:off x="1128600" y="4456800"/>
            <a:ext cx="2547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 длительность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процессов.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1128600" y="4790160"/>
            <a:ext cx="4965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Roadmap разработки продукта \ визуализация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1128600" y="5076000"/>
            <a:ext cx="3061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фолдов для time series валидации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"/>
          <p:cNvSpPr/>
          <p:nvPr/>
        </p:nvSpPr>
        <p:spPr>
          <a:xfrm>
            <a:off x="752400" y="1780920"/>
            <a:ext cx="4334040" cy="695880"/>
          </a:xfrm>
          <a:custGeom>
            <a:avLst/>
            <a:gdLst/>
            <a:ahLst/>
            <a:rect l="0" t="0" r="r" b="b"/>
            <a:pathLst>
              <a:path w="12039" h="1933">
                <a:moveTo>
                  <a:pt x="0" y="0"/>
                </a:moveTo>
                <a:lnTo>
                  <a:pt x="12039" y="0"/>
                </a:lnTo>
                <a:lnTo>
                  <a:pt x="12039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"/>
          <p:cNvSpPr/>
          <p:nvPr/>
        </p:nvSpPr>
        <p:spPr>
          <a:xfrm>
            <a:off x="5086080" y="1780920"/>
            <a:ext cx="2400840" cy="695880"/>
          </a:xfrm>
          <a:custGeom>
            <a:avLst/>
            <a:gdLst/>
            <a:ahLst/>
            <a:rect l="0" t="0" r="r" b="b"/>
            <a:pathLst>
              <a:path w="6669" h="1933">
                <a:moveTo>
                  <a:pt x="0" y="0"/>
                </a:moveTo>
                <a:lnTo>
                  <a:pt x="6669" y="0"/>
                </a:lnTo>
                <a:lnTo>
                  <a:pt x="6669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"/>
          <p:cNvSpPr/>
          <p:nvPr/>
        </p:nvSpPr>
        <p:spPr>
          <a:xfrm>
            <a:off x="7486560" y="1780920"/>
            <a:ext cx="2114640" cy="695880"/>
          </a:xfrm>
          <a:custGeom>
            <a:avLst/>
            <a:gdLst/>
            <a:ahLst/>
            <a:rect l="0" t="0" r="r" b="b"/>
            <a:pathLst>
              <a:path w="5874" h="1933">
                <a:moveTo>
                  <a:pt x="0" y="0"/>
                </a:moveTo>
                <a:lnTo>
                  <a:pt x="5874" y="0"/>
                </a:lnTo>
                <a:lnTo>
                  <a:pt x="5874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2" name=""/>
          <p:cNvSpPr/>
          <p:nvPr/>
        </p:nvSpPr>
        <p:spPr>
          <a:xfrm>
            <a:off x="9600840" y="1780920"/>
            <a:ext cx="1838880" cy="695880"/>
          </a:xfrm>
          <a:custGeom>
            <a:avLst/>
            <a:gdLst/>
            <a:ahLst/>
            <a:rect l="0" t="0" r="r" b="b"/>
            <a:pathLst>
              <a:path w="5108" h="1933">
                <a:moveTo>
                  <a:pt x="0" y="0"/>
                </a:moveTo>
                <a:lnTo>
                  <a:pt x="5108" y="0"/>
                </a:lnTo>
                <a:lnTo>
                  <a:pt x="5108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752400" y="2476440"/>
            <a:ext cx="4334040" cy="695520"/>
          </a:xfrm>
          <a:custGeom>
            <a:avLst/>
            <a:gdLst/>
            <a:ahLst/>
            <a:rect l="0" t="0" r="r" b="b"/>
            <a:pathLst>
              <a:path w="12039" h="1932">
                <a:moveTo>
                  <a:pt x="0" y="0"/>
                </a:moveTo>
                <a:lnTo>
                  <a:pt x="12039" y="0"/>
                </a:lnTo>
                <a:lnTo>
                  <a:pt x="12039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5086080" y="2476440"/>
            <a:ext cx="2400840" cy="695520"/>
          </a:xfrm>
          <a:custGeom>
            <a:avLst/>
            <a:gdLst/>
            <a:ahLst/>
            <a:rect l="0" t="0" r="r" b="b"/>
            <a:pathLst>
              <a:path w="6669" h="1932">
                <a:moveTo>
                  <a:pt x="0" y="0"/>
                </a:moveTo>
                <a:lnTo>
                  <a:pt x="6669" y="0"/>
                </a:lnTo>
                <a:lnTo>
                  <a:pt x="6669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"/>
          <p:cNvSpPr/>
          <p:nvPr/>
        </p:nvSpPr>
        <p:spPr>
          <a:xfrm>
            <a:off x="7486560" y="2476440"/>
            <a:ext cx="2114640" cy="695520"/>
          </a:xfrm>
          <a:custGeom>
            <a:avLst/>
            <a:gdLst/>
            <a:ahLst/>
            <a:rect l="0" t="0" r="r" b="b"/>
            <a:pathLst>
              <a:path w="5874" h="1932">
                <a:moveTo>
                  <a:pt x="0" y="0"/>
                </a:moveTo>
                <a:lnTo>
                  <a:pt x="5874" y="0"/>
                </a:lnTo>
                <a:lnTo>
                  <a:pt x="5874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6" name=""/>
          <p:cNvSpPr/>
          <p:nvPr/>
        </p:nvSpPr>
        <p:spPr>
          <a:xfrm>
            <a:off x="9600840" y="2476440"/>
            <a:ext cx="1838880" cy="695520"/>
          </a:xfrm>
          <a:custGeom>
            <a:avLst/>
            <a:gdLst/>
            <a:ahLst/>
            <a:rect l="0" t="0" r="r" b="b"/>
            <a:pathLst>
              <a:path w="5108" h="1932">
                <a:moveTo>
                  <a:pt x="0" y="0"/>
                </a:moveTo>
                <a:lnTo>
                  <a:pt x="5108" y="0"/>
                </a:lnTo>
                <a:lnTo>
                  <a:pt x="5108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"/>
          <p:cNvSpPr/>
          <p:nvPr/>
        </p:nvSpPr>
        <p:spPr>
          <a:xfrm>
            <a:off x="752400" y="3171600"/>
            <a:ext cx="4334040" cy="695880"/>
          </a:xfrm>
          <a:custGeom>
            <a:avLst/>
            <a:gdLst/>
            <a:ahLst/>
            <a:rect l="0" t="0" r="r" b="b"/>
            <a:pathLst>
              <a:path w="12039" h="1933">
                <a:moveTo>
                  <a:pt x="0" y="0"/>
                </a:moveTo>
                <a:lnTo>
                  <a:pt x="12039" y="0"/>
                </a:lnTo>
                <a:lnTo>
                  <a:pt x="12039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8" name=""/>
          <p:cNvSpPr/>
          <p:nvPr/>
        </p:nvSpPr>
        <p:spPr>
          <a:xfrm>
            <a:off x="5086080" y="3171600"/>
            <a:ext cx="2400840" cy="695880"/>
          </a:xfrm>
          <a:custGeom>
            <a:avLst/>
            <a:gdLst/>
            <a:ahLst/>
            <a:rect l="0" t="0" r="r" b="b"/>
            <a:pathLst>
              <a:path w="6669" h="1933">
                <a:moveTo>
                  <a:pt x="0" y="0"/>
                </a:moveTo>
                <a:lnTo>
                  <a:pt x="6669" y="0"/>
                </a:lnTo>
                <a:lnTo>
                  <a:pt x="6669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"/>
          <p:cNvSpPr/>
          <p:nvPr/>
        </p:nvSpPr>
        <p:spPr>
          <a:xfrm>
            <a:off x="7486560" y="3171600"/>
            <a:ext cx="2114640" cy="695880"/>
          </a:xfrm>
          <a:custGeom>
            <a:avLst/>
            <a:gdLst/>
            <a:ahLst/>
            <a:rect l="0" t="0" r="r" b="b"/>
            <a:pathLst>
              <a:path w="5874" h="1933">
                <a:moveTo>
                  <a:pt x="0" y="0"/>
                </a:moveTo>
                <a:lnTo>
                  <a:pt x="5874" y="0"/>
                </a:lnTo>
                <a:lnTo>
                  <a:pt x="5874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9600840" y="3171600"/>
            <a:ext cx="1838880" cy="695880"/>
          </a:xfrm>
          <a:custGeom>
            <a:avLst/>
            <a:gdLst/>
            <a:ahLst/>
            <a:rect l="0" t="0" r="r" b="b"/>
            <a:pathLst>
              <a:path w="5108" h="1933">
                <a:moveTo>
                  <a:pt x="0" y="0"/>
                </a:moveTo>
                <a:lnTo>
                  <a:pt x="5108" y="0"/>
                </a:lnTo>
                <a:lnTo>
                  <a:pt x="5108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"/>
          <p:cNvSpPr/>
          <p:nvPr/>
        </p:nvSpPr>
        <p:spPr>
          <a:xfrm>
            <a:off x="752400" y="3867120"/>
            <a:ext cx="4334040" cy="409680"/>
          </a:xfrm>
          <a:custGeom>
            <a:avLst/>
            <a:gdLst/>
            <a:ahLst/>
            <a:rect l="0" t="0" r="r" b="b"/>
            <a:pathLst>
              <a:path w="12039" h="1138">
                <a:moveTo>
                  <a:pt x="0" y="0"/>
                </a:moveTo>
                <a:lnTo>
                  <a:pt x="12039" y="0"/>
                </a:lnTo>
                <a:lnTo>
                  <a:pt x="12039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2" name=""/>
          <p:cNvSpPr/>
          <p:nvPr/>
        </p:nvSpPr>
        <p:spPr>
          <a:xfrm>
            <a:off x="5086080" y="3867120"/>
            <a:ext cx="2400840" cy="409680"/>
          </a:xfrm>
          <a:custGeom>
            <a:avLst/>
            <a:gdLst/>
            <a:ahLst/>
            <a:rect l="0" t="0" r="r" b="b"/>
            <a:pathLst>
              <a:path w="6669" h="1138">
                <a:moveTo>
                  <a:pt x="0" y="0"/>
                </a:moveTo>
                <a:lnTo>
                  <a:pt x="6669" y="0"/>
                </a:lnTo>
                <a:lnTo>
                  <a:pt x="6669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"/>
          <p:cNvSpPr/>
          <p:nvPr/>
        </p:nvSpPr>
        <p:spPr>
          <a:xfrm>
            <a:off x="7486560" y="3867120"/>
            <a:ext cx="2114640" cy="409680"/>
          </a:xfrm>
          <a:custGeom>
            <a:avLst/>
            <a:gdLst/>
            <a:ahLst/>
            <a:rect l="0" t="0" r="r" b="b"/>
            <a:pathLst>
              <a:path w="5874" h="1138">
                <a:moveTo>
                  <a:pt x="0" y="0"/>
                </a:moveTo>
                <a:lnTo>
                  <a:pt x="5874" y="0"/>
                </a:lnTo>
                <a:lnTo>
                  <a:pt x="5874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9600840" y="3867120"/>
            <a:ext cx="1838880" cy="409680"/>
          </a:xfrm>
          <a:custGeom>
            <a:avLst/>
            <a:gdLst/>
            <a:ahLst/>
            <a:rect l="0" t="0" r="r" b="b"/>
            <a:pathLst>
              <a:path w="5108" h="1138">
                <a:moveTo>
                  <a:pt x="0" y="0"/>
                </a:moveTo>
                <a:lnTo>
                  <a:pt x="5108" y="0"/>
                </a:lnTo>
                <a:lnTo>
                  <a:pt x="510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5" name=""/>
          <p:cNvSpPr/>
          <p:nvPr/>
        </p:nvSpPr>
        <p:spPr>
          <a:xfrm>
            <a:off x="752400" y="4276440"/>
            <a:ext cx="4334040" cy="410040"/>
          </a:xfrm>
          <a:custGeom>
            <a:avLst/>
            <a:gdLst/>
            <a:ahLst/>
            <a:rect l="0" t="0" r="r" b="b"/>
            <a:pathLst>
              <a:path w="12039" h="1139">
                <a:moveTo>
                  <a:pt x="0" y="0"/>
                </a:moveTo>
                <a:lnTo>
                  <a:pt x="12039" y="0"/>
                </a:lnTo>
                <a:lnTo>
                  <a:pt x="1203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6" name=""/>
          <p:cNvSpPr/>
          <p:nvPr/>
        </p:nvSpPr>
        <p:spPr>
          <a:xfrm>
            <a:off x="5086080" y="4276440"/>
            <a:ext cx="2400840" cy="410040"/>
          </a:xfrm>
          <a:custGeom>
            <a:avLst/>
            <a:gdLst/>
            <a:ahLst/>
            <a:rect l="0" t="0" r="r" b="b"/>
            <a:pathLst>
              <a:path w="6669" h="1139">
                <a:moveTo>
                  <a:pt x="0" y="0"/>
                </a:moveTo>
                <a:lnTo>
                  <a:pt x="6669" y="0"/>
                </a:lnTo>
                <a:lnTo>
                  <a:pt x="666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7" name=""/>
          <p:cNvSpPr/>
          <p:nvPr/>
        </p:nvSpPr>
        <p:spPr>
          <a:xfrm>
            <a:off x="7486560" y="4276440"/>
            <a:ext cx="2114640" cy="410040"/>
          </a:xfrm>
          <a:custGeom>
            <a:avLst/>
            <a:gdLst/>
            <a:ahLst/>
            <a:rect l="0" t="0" r="r" b="b"/>
            <a:pathLst>
              <a:path w="5874" h="1139">
                <a:moveTo>
                  <a:pt x="0" y="0"/>
                </a:moveTo>
                <a:lnTo>
                  <a:pt x="5874" y="0"/>
                </a:lnTo>
                <a:lnTo>
                  <a:pt x="5874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"/>
          <p:cNvSpPr/>
          <p:nvPr/>
        </p:nvSpPr>
        <p:spPr>
          <a:xfrm>
            <a:off x="9600840" y="4276440"/>
            <a:ext cx="1838880" cy="410040"/>
          </a:xfrm>
          <a:custGeom>
            <a:avLst/>
            <a:gdLst/>
            <a:ahLst/>
            <a:rect l="0" t="0" r="r" b="b"/>
            <a:pathLst>
              <a:path w="5108" h="1139">
                <a:moveTo>
                  <a:pt x="0" y="0"/>
                </a:moveTo>
                <a:lnTo>
                  <a:pt x="5108" y="0"/>
                </a:lnTo>
                <a:lnTo>
                  <a:pt x="510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9" name=""/>
          <p:cNvSpPr/>
          <p:nvPr/>
        </p:nvSpPr>
        <p:spPr>
          <a:xfrm>
            <a:off x="752400" y="4686120"/>
            <a:ext cx="4334040" cy="410040"/>
          </a:xfrm>
          <a:custGeom>
            <a:avLst/>
            <a:gdLst/>
            <a:ahLst/>
            <a:rect l="0" t="0" r="r" b="b"/>
            <a:pathLst>
              <a:path w="12039" h="1139">
                <a:moveTo>
                  <a:pt x="0" y="0"/>
                </a:moveTo>
                <a:lnTo>
                  <a:pt x="12039" y="0"/>
                </a:lnTo>
                <a:lnTo>
                  <a:pt x="1203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"/>
          <p:cNvSpPr/>
          <p:nvPr/>
        </p:nvSpPr>
        <p:spPr>
          <a:xfrm>
            <a:off x="5086080" y="4686120"/>
            <a:ext cx="2400840" cy="410040"/>
          </a:xfrm>
          <a:custGeom>
            <a:avLst/>
            <a:gdLst/>
            <a:ahLst/>
            <a:rect l="0" t="0" r="r" b="b"/>
            <a:pathLst>
              <a:path w="6669" h="1139">
                <a:moveTo>
                  <a:pt x="0" y="0"/>
                </a:moveTo>
                <a:lnTo>
                  <a:pt x="6669" y="0"/>
                </a:lnTo>
                <a:lnTo>
                  <a:pt x="666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1" name=""/>
          <p:cNvSpPr/>
          <p:nvPr/>
        </p:nvSpPr>
        <p:spPr>
          <a:xfrm>
            <a:off x="7486560" y="4686120"/>
            <a:ext cx="2114640" cy="410040"/>
          </a:xfrm>
          <a:custGeom>
            <a:avLst/>
            <a:gdLst/>
            <a:ahLst/>
            <a:rect l="0" t="0" r="r" b="b"/>
            <a:pathLst>
              <a:path w="5874" h="1139">
                <a:moveTo>
                  <a:pt x="0" y="0"/>
                </a:moveTo>
                <a:lnTo>
                  <a:pt x="5874" y="0"/>
                </a:lnTo>
                <a:lnTo>
                  <a:pt x="5874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"/>
          <p:cNvSpPr/>
          <p:nvPr/>
        </p:nvSpPr>
        <p:spPr>
          <a:xfrm>
            <a:off x="9600840" y="4686120"/>
            <a:ext cx="1838880" cy="410040"/>
          </a:xfrm>
          <a:custGeom>
            <a:avLst/>
            <a:gdLst/>
            <a:ahLst/>
            <a:rect l="0" t="0" r="r" b="b"/>
            <a:pathLst>
              <a:path w="5108" h="1139">
                <a:moveTo>
                  <a:pt x="0" y="0"/>
                </a:moveTo>
                <a:lnTo>
                  <a:pt x="5108" y="0"/>
                </a:lnTo>
                <a:lnTo>
                  <a:pt x="510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3" name=""/>
          <p:cNvSpPr/>
          <p:nvPr/>
        </p:nvSpPr>
        <p:spPr>
          <a:xfrm>
            <a:off x="752400" y="5095800"/>
            <a:ext cx="4334040" cy="409680"/>
          </a:xfrm>
          <a:custGeom>
            <a:avLst/>
            <a:gdLst/>
            <a:ahLst/>
            <a:rect l="0" t="0" r="r" b="b"/>
            <a:pathLst>
              <a:path w="12039" h="1138">
                <a:moveTo>
                  <a:pt x="0" y="0"/>
                </a:moveTo>
                <a:lnTo>
                  <a:pt x="12039" y="0"/>
                </a:lnTo>
                <a:lnTo>
                  <a:pt x="12039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5086080" y="5095800"/>
            <a:ext cx="2400840" cy="409680"/>
          </a:xfrm>
          <a:custGeom>
            <a:avLst/>
            <a:gdLst/>
            <a:ahLst/>
            <a:rect l="0" t="0" r="r" b="b"/>
            <a:pathLst>
              <a:path w="6669" h="1138">
                <a:moveTo>
                  <a:pt x="0" y="0"/>
                </a:moveTo>
                <a:lnTo>
                  <a:pt x="6669" y="0"/>
                </a:lnTo>
                <a:lnTo>
                  <a:pt x="6669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"/>
          <p:cNvSpPr/>
          <p:nvPr/>
        </p:nvSpPr>
        <p:spPr>
          <a:xfrm>
            <a:off x="7486560" y="5095800"/>
            <a:ext cx="2114640" cy="409680"/>
          </a:xfrm>
          <a:custGeom>
            <a:avLst/>
            <a:gdLst/>
            <a:ahLst/>
            <a:rect l="0" t="0" r="r" b="b"/>
            <a:pathLst>
              <a:path w="5874" h="1138">
                <a:moveTo>
                  <a:pt x="0" y="0"/>
                </a:moveTo>
                <a:lnTo>
                  <a:pt x="5874" y="0"/>
                </a:lnTo>
                <a:lnTo>
                  <a:pt x="5874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"/>
          <p:cNvSpPr/>
          <p:nvPr/>
        </p:nvSpPr>
        <p:spPr>
          <a:xfrm>
            <a:off x="9600840" y="5095800"/>
            <a:ext cx="1838880" cy="409680"/>
          </a:xfrm>
          <a:custGeom>
            <a:avLst/>
            <a:gdLst/>
            <a:ahLst/>
            <a:rect l="0" t="0" r="r" b="b"/>
            <a:pathLst>
              <a:path w="5108" h="1138">
                <a:moveTo>
                  <a:pt x="0" y="0"/>
                </a:moveTo>
                <a:lnTo>
                  <a:pt x="5108" y="0"/>
                </a:lnTo>
                <a:lnTo>
                  <a:pt x="510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"/>
          <p:cNvSpPr/>
          <p:nvPr/>
        </p:nvSpPr>
        <p:spPr>
          <a:xfrm>
            <a:off x="752400" y="5505120"/>
            <a:ext cx="4334040" cy="410040"/>
          </a:xfrm>
          <a:custGeom>
            <a:avLst/>
            <a:gdLst/>
            <a:ahLst/>
            <a:rect l="0" t="0" r="r" b="b"/>
            <a:pathLst>
              <a:path w="12039" h="1139">
                <a:moveTo>
                  <a:pt x="0" y="0"/>
                </a:moveTo>
                <a:lnTo>
                  <a:pt x="12039" y="0"/>
                </a:lnTo>
                <a:lnTo>
                  <a:pt x="1203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8" name=""/>
          <p:cNvSpPr/>
          <p:nvPr/>
        </p:nvSpPr>
        <p:spPr>
          <a:xfrm>
            <a:off x="5086080" y="5505120"/>
            <a:ext cx="2400840" cy="410040"/>
          </a:xfrm>
          <a:custGeom>
            <a:avLst/>
            <a:gdLst/>
            <a:ahLst/>
            <a:rect l="0" t="0" r="r" b="b"/>
            <a:pathLst>
              <a:path w="6669" h="1139">
                <a:moveTo>
                  <a:pt x="0" y="0"/>
                </a:moveTo>
                <a:lnTo>
                  <a:pt x="6669" y="0"/>
                </a:lnTo>
                <a:lnTo>
                  <a:pt x="666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9" name=""/>
          <p:cNvSpPr/>
          <p:nvPr/>
        </p:nvSpPr>
        <p:spPr>
          <a:xfrm>
            <a:off x="7486560" y="5505120"/>
            <a:ext cx="2114640" cy="410040"/>
          </a:xfrm>
          <a:custGeom>
            <a:avLst/>
            <a:gdLst/>
            <a:ahLst/>
            <a:rect l="0" t="0" r="r" b="b"/>
            <a:pathLst>
              <a:path w="5874" h="1139">
                <a:moveTo>
                  <a:pt x="0" y="0"/>
                </a:moveTo>
                <a:lnTo>
                  <a:pt x="5874" y="0"/>
                </a:lnTo>
                <a:lnTo>
                  <a:pt x="5874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"/>
          <p:cNvSpPr/>
          <p:nvPr/>
        </p:nvSpPr>
        <p:spPr>
          <a:xfrm>
            <a:off x="9600840" y="5505120"/>
            <a:ext cx="1838880" cy="410040"/>
          </a:xfrm>
          <a:custGeom>
            <a:avLst/>
            <a:gdLst/>
            <a:ahLst/>
            <a:rect l="0" t="0" r="r" b="b"/>
            <a:pathLst>
              <a:path w="5108" h="1139">
                <a:moveTo>
                  <a:pt x="0" y="0"/>
                </a:moveTo>
                <a:lnTo>
                  <a:pt x="5108" y="0"/>
                </a:lnTo>
                <a:lnTo>
                  <a:pt x="510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1" name=""/>
          <p:cNvSpPr/>
          <p:nvPr/>
        </p:nvSpPr>
        <p:spPr>
          <a:xfrm>
            <a:off x="752400" y="5914800"/>
            <a:ext cx="4334040" cy="410040"/>
          </a:xfrm>
          <a:custGeom>
            <a:avLst/>
            <a:gdLst/>
            <a:ahLst/>
            <a:rect l="0" t="0" r="r" b="b"/>
            <a:pathLst>
              <a:path w="12039" h="1139">
                <a:moveTo>
                  <a:pt x="0" y="0"/>
                </a:moveTo>
                <a:lnTo>
                  <a:pt x="12039" y="0"/>
                </a:lnTo>
                <a:lnTo>
                  <a:pt x="1203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"/>
          <p:cNvSpPr/>
          <p:nvPr/>
        </p:nvSpPr>
        <p:spPr>
          <a:xfrm>
            <a:off x="5086080" y="5914800"/>
            <a:ext cx="2400840" cy="410040"/>
          </a:xfrm>
          <a:custGeom>
            <a:avLst/>
            <a:gdLst/>
            <a:ahLst/>
            <a:rect l="0" t="0" r="r" b="b"/>
            <a:pathLst>
              <a:path w="6669" h="1139">
                <a:moveTo>
                  <a:pt x="0" y="0"/>
                </a:moveTo>
                <a:lnTo>
                  <a:pt x="6669" y="0"/>
                </a:lnTo>
                <a:lnTo>
                  <a:pt x="6669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3" name=""/>
          <p:cNvSpPr/>
          <p:nvPr/>
        </p:nvSpPr>
        <p:spPr>
          <a:xfrm>
            <a:off x="7486560" y="5914800"/>
            <a:ext cx="2114640" cy="410040"/>
          </a:xfrm>
          <a:custGeom>
            <a:avLst/>
            <a:gdLst/>
            <a:ahLst/>
            <a:rect l="0" t="0" r="r" b="b"/>
            <a:pathLst>
              <a:path w="5874" h="1139">
                <a:moveTo>
                  <a:pt x="0" y="0"/>
                </a:moveTo>
                <a:lnTo>
                  <a:pt x="5874" y="0"/>
                </a:lnTo>
                <a:lnTo>
                  <a:pt x="5874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"/>
          <p:cNvSpPr/>
          <p:nvPr/>
        </p:nvSpPr>
        <p:spPr>
          <a:xfrm>
            <a:off x="9600840" y="5914800"/>
            <a:ext cx="1838880" cy="410040"/>
          </a:xfrm>
          <a:custGeom>
            <a:avLst/>
            <a:gdLst/>
            <a:ahLst/>
            <a:rect l="0" t="0" r="r" b="b"/>
            <a:pathLst>
              <a:path w="5108" h="1139">
                <a:moveTo>
                  <a:pt x="0" y="0"/>
                </a:moveTo>
                <a:lnTo>
                  <a:pt x="5108" y="0"/>
                </a:lnTo>
                <a:lnTo>
                  <a:pt x="510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5" name=""/>
          <p:cNvSpPr/>
          <p:nvPr/>
        </p:nvSpPr>
        <p:spPr>
          <a:xfrm>
            <a:off x="752400" y="1771560"/>
            <a:ext cx="9720" cy="705240"/>
          </a:xfrm>
          <a:custGeom>
            <a:avLst/>
            <a:gdLst/>
            <a:ahLst/>
            <a:rect l="0" t="0" r="r" b="b"/>
            <a:pathLst>
              <a:path w="27" h="1959">
                <a:moveTo>
                  <a:pt x="0" y="0"/>
                </a:moveTo>
                <a:lnTo>
                  <a:pt x="27" y="0"/>
                </a:lnTo>
                <a:lnTo>
                  <a:pt x="27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"/>
          <p:cNvSpPr/>
          <p:nvPr/>
        </p:nvSpPr>
        <p:spPr>
          <a:xfrm>
            <a:off x="752400" y="177156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7" name=""/>
          <p:cNvSpPr/>
          <p:nvPr/>
        </p:nvSpPr>
        <p:spPr>
          <a:xfrm>
            <a:off x="5086080" y="1771560"/>
            <a:ext cx="10080" cy="705240"/>
          </a:xfrm>
          <a:custGeom>
            <a:avLst/>
            <a:gdLst/>
            <a:ahLst/>
            <a:rect l="0" t="0" r="r" b="b"/>
            <a:pathLst>
              <a:path w="28" h="1959">
                <a:moveTo>
                  <a:pt x="0" y="0"/>
                </a:moveTo>
                <a:lnTo>
                  <a:pt x="28" y="0"/>
                </a:lnTo>
                <a:lnTo>
                  <a:pt x="28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"/>
          <p:cNvSpPr/>
          <p:nvPr/>
        </p:nvSpPr>
        <p:spPr>
          <a:xfrm>
            <a:off x="5095800" y="177156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"/>
          <p:cNvSpPr/>
          <p:nvPr/>
        </p:nvSpPr>
        <p:spPr>
          <a:xfrm>
            <a:off x="7476840" y="1771560"/>
            <a:ext cx="10080" cy="705240"/>
          </a:xfrm>
          <a:custGeom>
            <a:avLst/>
            <a:gdLst/>
            <a:ahLst/>
            <a:rect l="0" t="0" r="r" b="b"/>
            <a:pathLst>
              <a:path w="28" h="1959">
                <a:moveTo>
                  <a:pt x="0" y="0"/>
                </a:moveTo>
                <a:lnTo>
                  <a:pt x="28" y="0"/>
                </a:lnTo>
                <a:lnTo>
                  <a:pt x="28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"/>
          <p:cNvSpPr/>
          <p:nvPr/>
        </p:nvSpPr>
        <p:spPr>
          <a:xfrm>
            <a:off x="7486560" y="177156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"/>
          <p:cNvSpPr/>
          <p:nvPr/>
        </p:nvSpPr>
        <p:spPr>
          <a:xfrm>
            <a:off x="9600840" y="1771560"/>
            <a:ext cx="10080" cy="705240"/>
          </a:xfrm>
          <a:custGeom>
            <a:avLst/>
            <a:gdLst/>
            <a:ahLst/>
            <a:rect l="0" t="0" r="r" b="b"/>
            <a:pathLst>
              <a:path w="28" h="1959">
                <a:moveTo>
                  <a:pt x="0" y="0"/>
                </a:moveTo>
                <a:lnTo>
                  <a:pt x="28" y="0"/>
                </a:lnTo>
                <a:lnTo>
                  <a:pt x="28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"/>
          <p:cNvSpPr/>
          <p:nvPr/>
        </p:nvSpPr>
        <p:spPr>
          <a:xfrm>
            <a:off x="9610560" y="177156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3" name=""/>
          <p:cNvSpPr/>
          <p:nvPr/>
        </p:nvSpPr>
        <p:spPr>
          <a:xfrm>
            <a:off x="11439360" y="1771560"/>
            <a:ext cx="9720" cy="705240"/>
          </a:xfrm>
          <a:custGeom>
            <a:avLst/>
            <a:gdLst/>
            <a:ahLst/>
            <a:rect l="0" t="0" r="r" b="b"/>
            <a:pathLst>
              <a:path w="27" h="1959">
                <a:moveTo>
                  <a:pt x="0" y="0"/>
                </a:moveTo>
                <a:lnTo>
                  <a:pt x="27" y="0"/>
                </a:lnTo>
                <a:lnTo>
                  <a:pt x="27" y="1959"/>
                </a:lnTo>
                <a:lnTo>
                  <a:pt x="0" y="195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"/>
          <p:cNvSpPr/>
          <p:nvPr/>
        </p:nvSpPr>
        <p:spPr>
          <a:xfrm>
            <a:off x="752400" y="2466720"/>
            <a:ext cx="4343760" cy="10080"/>
          </a:xfrm>
          <a:custGeom>
            <a:avLst/>
            <a:gdLst/>
            <a:ahLst/>
            <a:rect l="0" t="0" r="r" b="b"/>
            <a:pathLst>
              <a:path w="12066" h="28">
                <a:moveTo>
                  <a:pt x="0" y="0"/>
                </a:moveTo>
                <a:lnTo>
                  <a:pt x="12066" y="0"/>
                </a:lnTo>
                <a:lnTo>
                  <a:pt x="1206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"/>
          <p:cNvSpPr/>
          <p:nvPr/>
        </p:nvSpPr>
        <p:spPr>
          <a:xfrm>
            <a:off x="5095800" y="2466720"/>
            <a:ext cx="2391120" cy="10080"/>
          </a:xfrm>
          <a:custGeom>
            <a:avLst/>
            <a:gdLst/>
            <a:ahLst/>
            <a:rect l="0" t="0" r="r" b="b"/>
            <a:pathLst>
              <a:path w="6642" h="28">
                <a:moveTo>
                  <a:pt x="0" y="0"/>
                </a:moveTo>
                <a:lnTo>
                  <a:pt x="6642" y="0"/>
                </a:lnTo>
                <a:lnTo>
                  <a:pt x="6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"/>
          <p:cNvSpPr/>
          <p:nvPr/>
        </p:nvSpPr>
        <p:spPr>
          <a:xfrm>
            <a:off x="7486560" y="2466720"/>
            <a:ext cx="2124360" cy="10080"/>
          </a:xfrm>
          <a:custGeom>
            <a:avLst/>
            <a:gdLst/>
            <a:ahLst/>
            <a:rect l="0" t="0" r="r" b="b"/>
            <a:pathLst>
              <a:path w="5901" h="28">
                <a:moveTo>
                  <a:pt x="0" y="0"/>
                </a:moveTo>
                <a:lnTo>
                  <a:pt x="5901" y="0"/>
                </a:lnTo>
                <a:lnTo>
                  <a:pt x="59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7" name=""/>
          <p:cNvSpPr/>
          <p:nvPr/>
        </p:nvSpPr>
        <p:spPr>
          <a:xfrm>
            <a:off x="9610560" y="2466720"/>
            <a:ext cx="1838520" cy="10080"/>
          </a:xfrm>
          <a:custGeom>
            <a:avLst/>
            <a:gdLst/>
            <a:ahLst/>
            <a:rect l="0" t="0" r="r" b="b"/>
            <a:pathLst>
              <a:path w="5107" h="28">
                <a:moveTo>
                  <a:pt x="0" y="0"/>
                </a:moveTo>
                <a:lnTo>
                  <a:pt x="5107" y="0"/>
                </a:lnTo>
                <a:lnTo>
                  <a:pt x="51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"/>
          <p:cNvSpPr/>
          <p:nvPr/>
        </p:nvSpPr>
        <p:spPr>
          <a:xfrm>
            <a:off x="752400" y="2476440"/>
            <a:ext cx="9720" cy="695520"/>
          </a:xfrm>
          <a:custGeom>
            <a:avLst/>
            <a:gdLst/>
            <a:ahLst/>
            <a:rect l="0" t="0" r="r" b="b"/>
            <a:pathLst>
              <a:path w="27" h="1932">
                <a:moveTo>
                  <a:pt x="0" y="0"/>
                </a:moveTo>
                <a:lnTo>
                  <a:pt x="27" y="0"/>
                </a:lnTo>
                <a:lnTo>
                  <a:pt x="27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5086080" y="2476440"/>
            <a:ext cx="10080" cy="695520"/>
          </a:xfrm>
          <a:custGeom>
            <a:avLst/>
            <a:gdLst/>
            <a:ahLst/>
            <a:rect l="0" t="0" r="r" b="b"/>
            <a:pathLst>
              <a:path w="28" h="1932">
                <a:moveTo>
                  <a:pt x="0" y="0"/>
                </a:moveTo>
                <a:lnTo>
                  <a:pt x="28" y="0"/>
                </a:lnTo>
                <a:lnTo>
                  <a:pt x="28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7476840" y="2476440"/>
            <a:ext cx="10080" cy="695520"/>
          </a:xfrm>
          <a:custGeom>
            <a:avLst/>
            <a:gdLst/>
            <a:ahLst/>
            <a:rect l="0" t="0" r="r" b="b"/>
            <a:pathLst>
              <a:path w="28" h="1932">
                <a:moveTo>
                  <a:pt x="0" y="0"/>
                </a:moveTo>
                <a:lnTo>
                  <a:pt x="28" y="0"/>
                </a:lnTo>
                <a:lnTo>
                  <a:pt x="28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"/>
          <p:cNvSpPr/>
          <p:nvPr/>
        </p:nvSpPr>
        <p:spPr>
          <a:xfrm>
            <a:off x="9600840" y="2476440"/>
            <a:ext cx="10080" cy="695520"/>
          </a:xfrm>
          <a:custGeom>
            <a:avLst/>
            <a:gdLst/>
            <a:ahLst/>
            <a:rect l="0" t="0" r="r" b="b"/>
            <a:pathLst>
              <a:path w="28" h="1932">
                <a:moveTo>
                  <a:pt x="0" y="0"/>
                </a:moveTo>
                <a:lnTo>
                  <a:pt x="28" y="0"/>
                </a:lnTo>
                <a:lnTo>
                  <a:pt x="28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2" name=""/>
          <p:cNvSpPr/>
          <p:nvPr/>
        </p:nvSpPr>
        <p:spPr>
          <a:xfrm>
            <a:off x="11439360" y="2476440"/>
            <a:ext cx="9720" cy="695520"/>
          </a:xfrm>
          <a:custGeom>
            <a:avLst/>
            <a:gdLst/>
            <a:ahLst/>
            <a:rect l="0" t="0" r="r" b="b"/>
            <a:pathLst>
              <a:path w="27" h="1932">
                <a:moveTo>
                  <a:pt x="0" y="0"/>
                </a:moveTo>
                <a:lnTo>
                  <a:pt x="27" y="0"/>
                </a:lnTo>
                <a:lnTo>
                  <a:pt x="27" y="1932"/>
                </a:lnTo>
                <a:lnTo>
                  <a:pt x="0" y="1932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3" name=""/>
          <p:cNvSpPr/>
          <p:nvPr/>
        </p:nvSpPr>
        <p:spPr>
          <a:xfrm>
            <a:off x="752400" y="3171600"/>
            <a:ext cx="9720" cy="695880"/>
          </a:xfrm>
          <a:custGeom>
            <a:avLst/>
            <a:gdLst/>
            <a:ahLst/>
            <a:rect l="0" t="0" r="r" b="b"/>
            <a:pathLst>
              <a:path w="27" h="1933">
                <a:moveTo>
                  <a:pt x="0" y="0"/>
                </a:moveTo>
                <a:lnTo>
                  <a:pt x="27" y="0"/>
                </a:lnTo>
                <a:lnTo>
                  <a:pt x="27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"/>
          <p:cNvSpPr/>
          <p:nvPr/>
        </p:nvSpPr>
        <p:spPr>
          <a:xfrm>
            <a:off x="752400" y="316224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5086080" y="3171600"/>
            <a:ext cx="10080" cy="695880"/>
          </a:xfrm>
          <a:custGeom>
            <a:avLst/>
            <a:gdLst/>
            <a:ahLst/>
            <a:rect l="0" t="0" r="r" b="b"/>
            <a:pathLst>
              <a:path w="28" h="1933">
                <a:moveTo>
                  <a:pt x="0" y="0"/>
                </a:moveTo>
                <a:lnTo>
                  <a:pt x="28" y="0"/>
                </a:lnTo>
                <a:lnTo>
                  <a:pt x="28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5095800" y="316224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7" name=""/>
          <p:cNvSpPr/>
          <p:nvPr/>
        </p:nvSpPr>
        <p:spPr>
          <a:xfrm>
            <a:off x="7476840" y="3171600"/>
            <a:ext cx="10080" cy="695880"/>
          </a:xfrm>
          <a:custGeom>
            <a:avLst/>
            <a:gdLst/>
            <a:ahLst/>
            <a:rect l="0" t="0" r="r" b="b"/>
            <a:pathLst>
              <a:path w="28" h="1933">
                <a:moveTo>
                  <a:pt x="0" y="0"/>
                </a:moveTo>
                <a:lnTo>
                  <a:pt x="28" y="0"/>
                </a:lnTo>
                <a:lnTo>
                  <a:pt x="28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8" name=""/>
          <p:cNvSpPr/>
          <p:nvPr/>
        </p:nvSpPr>
        <p:spPr>
          <a:xfrm>
            <a:off x="7486560" y="316224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9" name=""/>
          <p:cNvSpPr/>
          <p:nvPr/>
        </p:nvSpPr>
        <p:spPr>
          <a:xfrm>
            <a:off x="9600840" y="3171600"/>
            <a:ext cx="10080" cy="695880"/>
          </a:xfrm>
          <a:custGeom>
            <a:avLst/>
            <a:gdLst/>
            <a:ahLst/>
            <a:rect l="0" t="0" r="r" b="b"/>
            <a:pathLst>
              <a:path w="28" h="1933">
                <a:moveTo>
                  <a:pt x="0" y="0"/>
                </a:moveTo>
                <a:lnTo>
                  <a:pt x="28" y="0"/>
                </a:lnTo>
                <a:lnTo>
                  <a:pt x="28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0" name=""/>
          <p:cNvSpPr/>
          <p:nvPr/>
        </p:nvSpPr>
        <p:spPr>
          <a:xfrm>
            <a:off x="9610560" y="316224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1" name=""/>
          <p:cNvSpPr/>
          <p:nvPr/>
        </p:nvSpPr>
        <p:spPr>
          <a:xfrm>
            <a:off x="11439360" y="3171600"/>
            <a:ext cx="9720" cy="695880"/>
          </a:xfrm>
          <a:custGeom>
            <a:avLst/>
            <a:gdLst/>
            <a:ahLst/>
            <a:rect l="0" t="0" r="r" b="b"/>
            <a:pathLst>
              <a:path w="27" h="1933">
                <a:moveTo>
                  <a:pt x="0" y="0"/>
                </a:moveTo>
                <a:lnTo>
                  <a:pt x="27" y="0"/>
                </a:lnTo>
                <a:lnTo>
                  <a:pt x="27" y="1933"/>
                </a:lnTo>
                <a:lnTo>
                  <a:pt x="0" y="193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"/>
          <p:cNvSpPr/>
          <p:nvPr/>
        </p:nvSpPr>
        <p:spPr>
          <a:xfrm>
            <a:off x="752400" y="3867120"/>
            <a:ext cx="9720" cy="409680"/>
          </a:xfrm>
          <a:custGeom>
            <a:avLst/>
            <a:gdLst/>
            <a:ahLst/>
            <a:rect l="0" t="0" r="r" b="b"/>
            <a:pathLst>
              <a:path w="27" h="1138">
                <a:moveTo>
                  <a:pt x="0" y="0"/>
                </a:moveTo>
                <a:lnTo>
                  <a:pt x="27" y="0"/>
                </a:lnTo>
                <a:lnTo>
                  <a:pt x="27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"/>
          <p:cNvSpPr/>
          <p:nvPr/>
        </p:nvSpPr>
        <p:spPr>
          <a:xfrm>
            <a:off x="752400" y="3857400"/>
            <a:ext cx="4343760" cy="10080"/>
          </a:xfrm>
          <a:custGeom>
            <a:avLst/>
            <a:gdLst/>
            <a:ahLst/>
            <a:rect l="0" t="0" r="r" b="b"/>
            <a:pathLst>
              <a:path w="12066" h="28">
                <a:moveTo>
                  <a:pt x="0" y="0"/>
                </a:moveTo>
                <a:lnTo>
                  <a:pt x="12066" y="0"/>
                </a:lnTo>
                <a:lnTo>
                  <a:pt x="1206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4" name=""/>
          <p:cNvSpPr/>
          <p:nvPr/>
        </p:nvSpPr>
        <p:spPr>
          <a:xfrm>
            <a:off x="5086080" y="386712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5" name=""/>
          <p:cNvSpPr/>
          <p:nvPr/>
        </p:nvSpPr>
        <p:spPr>
          <a:xfrm>
            <a:off x="5095800" y="3857400"/>
            <a:ext cx="2391120" cy="10080"/>
          </a:xfrm>
          <a:custGeom>
            <a:avLst/>
            <a:gdLst/>
            <a:ahLst/>
            <a:rect l="0" t="0" r="r" b="b"/>
            <a:pathLst>
              <a:path w="6642" h="28">
                <a:moveTo>
                  <a:pt x="0" y="0"/>
                </a:moveTo>
                <a:lnTo>
                  <a:pt x="6642" y="0"/>
                </a:lnTo>
                <a:lnTo>
                  <a:pt x="6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"/>
          <p:cNvSpPr/>
          <p:nvPr/>
        </p:nvSpPr>
        <p:spPr>
          <a:xfrm>
            <a:off x="7476840" y="386712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"/>
          <p:cNvSpPr/>
          <p:nvPr/>
        </p:nvSpPr>
        <p:spPr>
          <a:xfrm>
            <a:off x="7486560" y="3857400"/>
            <a:ext cx="2124360" cy="10080"/>
          </a:xfrm>
          <a:custGeom>
            <a:avLst/>
            <a:gdLst/>
            <a:ahLst/>
            <a:rect l="0" t="0" r="r" b="b"/>
            <a:pathLst>
              <a:path w="5901" h="28">
                <a:moveTo>
                  <a:pt x="0" y="0"/>
                </a:moveTo>
                <a:lnTo>
                  <a:pt x="5901" y="0"/>
                </a:lnTo>
                <a:lnTo>
                  <a:pt x="59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8" name=""/>
          <p:cNvSpPr/>
          <p:nvPr/>
        </p:nvSpPr>
        <p:spPr>
          <a:xfrm>
            <a:off x="9600840" y="386712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"/>
          <p:cNvSpPr/>
          <p:nvPr/>
        </p:nvSpPr>
        <p:spPr>
          <a:xfrm>
            <a:off x="9610560" y="3857400"/>
            <a:ext cx="1838520" cy="10080"/>
          </a:xfrm>
          <a:custGeom>
            <a:avLst/>
            <a:gdLst/>
            <a:ahLst/>
            <a:rect l="0" t="0" r="r" b="b"/>
            <a:pathLst>
              <a:path w="5107" h="28">
                <a:moveTo>
                  <a:pt x="0" y="0"/>
                </a:moveTo>
                <a:lnTo>
                  <a:pt x="5107" y="0"/>
                </a:lnTo>
                <a:lnTo>
                  <a:pt x="51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0" name=""/>
          <p:cNvSpPr/>
          <p:nvPr/>
        </p:nvSpPr>
        <p:spPr>
          <a:xfrm>
            <a:off x="11439360" y="3867120"/>
            <a:ext cx="9720" cy="409680"/>
          </a:xfrm>
          <a:custGeom>
            <a:avLst/>
            <a:gdLst/>
            <a:ahLst/>
            <a:rect l="0" t="0" r="r" b="b"/>
            <a:pathLst>
              <a:path w="27" h="1138">
                <a:moveTo>
                  <a:pt x="0" y="0"/>
                </a:moveTo>
                <a:lnTo>
                  <a:pt x="27" y="0"/>
                </a:lnTo>
                <a:lnTo>
                  <a:pt x="27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"/>
          <p:cNvSpPr/>
          <p:nvPr/>
        </p:nvSpPr>
        <p:spPr>
          <a:xfrm>
            <a:off x="752400" y="427644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2" name=""/>
          <p:cNvSpPr/>
          <p:nvPr/>
        </p:nvSpPr>
        <p:spPr>
          <a:xfrm>
            <a:off x="752400" y="426708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3" name=""/>
          <p:cNvSpPr/>
          <p:nvPr/>
        </p:nvSpPr>
        <p:spPr>
          <a:xfrm>
            <a:off x="5086080" y="427644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4" name=""/>
          <p:cNvSpPr/>
          <p:nvPr/>
        </p:nvSpPr>
        <p:spPr>
          <a:xfrm>
            <a:off x="5095800" y="426708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5" name=""/>
          <p:cNvSpPr/>
          <p:nvPr/>
        </p:nvSpPr>
        <p:spPr>
          <a:xfrm>
            <a:off x="7476840" y="427644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6" name=""/>
          <p:cNvSpPr/>
          <p:nvPr/>
        </p:nvSpPr>
        <p:spPr>
          <a:xfrm>
            <a:off x="7486560" y="426708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7" name=""/>
          <p:cNvSpPr/>
          <p:nvPr/>
        </p:nvSpPr>
        <p:spPr>
          <a:xfrm>
            <a:off x="9600840" y="427644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"/>
          <p:cNvSpPr/>
          <p:nvPr/>
        </p:nvSpPr>
        <p:spPr>
          <a:xfrm>
            <a:off x="9610560" y="426708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9" name=""/>
          <p:cNvSpPr/>
          <p:nvPr/>
        </p:nvSpPr>
        <p:spPr>
          <a:xfrm>
            <a:off x="11439360" y="427644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0" name=""/>
          <p:cNvSpPr/>
          <p:nvPr/>
        </p:nvSpPr>
        <p:spPr>
          <a:xfrm>
            <a:off x="752400" y="468612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1" name=""/>
          <p:cNvSpPr/>
          <p:nvPr/>
        </p:nvSpPr>
        <p:spPr>
          <a:xfrm>
            <a:off x="752400" y="467676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2" name=""/>
          <p:cNvSpPr/>
          <p:nvPr/>
        </p:nvSpPr>
        <p:spPr>
          <a:xfrm>
            <a:off x="5086080" y="4686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3" name=""/>
          <p:cNvSpPr/>
          <p:nvPr/>
        </p:nvSpPr>
        <p:spPr>
          <a:xfrm>
            <a:off x="5095800" y="467676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4" name=""/>
          <p:cNvSpPr/>
          <p:nvPr/>
        </p:nvSpPr>
        <p:spPr>
          <a:xfrm>
            <a:off x="7476840" y="4686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5" name=""/>
          <p:cNvSpPr/>
          <p:nvPr/>
        </p:nvSpPr>
        <p:spPr>
          <a:xfrm>
            <a:off x="7486560" y="467676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"/>
          <p:cNvSpPr/>
          <p:nvPr/>
        </p:nvSpPr>
        <p:spPr>
          <a:xfrm>
            <a:off x="9600840" y="4686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7" name=""/>
          <p:cNvSpPr/>
          <p:nvPr/>
        </p:nvSpPr>
        <p:spPr>
          <a:xfrm>
            <a:off x="9610560" y="467676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8" name=""/>
          <p:cNvSpPr/>
          <p:nvPr/>
        </p:nvSpPr>
        <p:spPr>
          <a:xfrm>
            <a:off x="11439360" y="468612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9" name=""/>
          <p:cNvSpPr/>
          <p:nvPr/>
        </p:nvSpPr>
        <p:spPr>
          <a:xfrm>
            <a:off x="752400" y="5095800"/>
            <a:ext cx="9720" cy="409680"/>
          </a:xfrm>
          <a:custGeom>
            <a:avLst/>
            <a:gdLst/>
            <a:ahLst/>
            <a:rect l="0" t="0" r="r" b="b"/>
            <a:pathLst>
              <a:path w="27" h="1138">
                <a:moveTo>
                  <a:pt x="0" y="0"/>
                </a:moveTo>
                <a:lnTo>
                  <a:pt x="27" y="0"/>
                </a:lnTo>
                <a:lnTo>
                  <a:pt x="27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0" name=""/>
          <p:cNvSpPr/>
          <p:nvPr/>
        </p:nvSpPr>
        <p:spPr>
          <a:xfrm>
            <a:off x="752400" y="5086080"/>
            <a:ext cx="4343760" cy="10080"/>
          </a:xfrm>
          <a:custGeom>
            <a:avLst/>
            <a:gdLst/>
            <a:ahLst/>
            <a:rect l="0" t="0" r="r" b="b"/>
            <a:pathLst>
              <a:path w="12066" h="28">
                <a:moveTo>
                  <a:pt x="0" y="0"/>
                </a:moveTo>
                <a:lnTo>
                  <a:pt x="12066" y="0"/>
                </a:lnTo>
                <a:lnTo>
                  <a:pt x="1206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1" name=""/>
          <p:cNvSpPr/>
          <p:nvPr/>
        </p:nvSpPr>
        <p:spPr>
          <a:xfrm>
            <a:off x="5086080" y="509580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2" name=""/>
          <p:cNvSpPr/>
          <p:nvPr/>
        </p:nvSpPr>
        <p:spPr>
          <a:xfrm>
            <a:off x="5095800" y="5086080"/>
            <a:ext cx="2391120" cy="10080"/>
          </a:xfrm>
          <a:custGeom>
            <a:avLst/>
            <a:gdLst/>
            <a:ahLst/>
            <a:rect l="0" t="0" r="r" b="b"/>
            <a:pathLst>
              <a:path w="6642" h="28">
                <a:moveTo>
                  <a:pt x="0" y="0"/>
                </a:moveTo>
                <a:lnTo>
                  <a:pt x="6642" y="0"/>
                </a:lnTo>
                <a:lnTo>
                  <a:pt x="6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3" name=""/>
          <p:cNvSpPr/>
          <p:nvPr/>
        </p:nvSpPr>
        <p:spPr>
          <a:xfrm>
            <a:off x="7476840" y="509580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"/>
          <p:cNvSpPr/>
          <p:nvPr/>
        </p:nvSpPr>
        <p:spPr>
          <a:xfrm>
            <a:off x="7486560" y="5086080"/>
            <a:ext cx="2124360" cy="10080"/>
          </a:xfrm>
          <a:custGeom>
            <a:avLst/>
            <a:gdLst/>
            <a:ahLst/>
            <a:rect l="0" t="0" r="r" b="b"/>
            <a:pathLst>
              <a:path w="5901" h="28">
                <a:moveTo>
                  <a:pt x="0" y="0"/>
                </a:moveTo>
                <a:lnTo>
                  <a:pt x="5901" y="0"/>
                </a:lnTo>
                <a:lnTo>
                  <a:pt x="59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5" name=""/>
          <p:cNvSpPr/>
          <p:nvPr/>
        </p:nvSpPr>
        <p:spPr>
          <a:xfrm>
            <a:off x="9600840" y="5095800"/>
            <a:ext cx="10080" cy="409680"/>
          </a:xfrm>
          <a:custGeom>
            <a:avLst/>
            <a:gdLst/>
            <a:ahLst/>
            <a:rect l="0" t="0" r="r" b="b"/>
            <a:pathLst>
              <a:path w="28" h="1138">
                <a:moveTo>
                  <a:pt x="0" y="0"/>
                </a:moveTo>
                <a:lnTo>
                  <a:pt x="28" y="0"/>
                </a:lnTo>
                <a:lnTo>
                  <a:pt x="28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"/>
          <p:cNvSpPr/>
          <p:nvPr/>
        </p:nvSpPr>
        <p:spPr>
          <a:xfrm>
            <a:off x="9610560" y="5086080"/>
            <a:ext cx="1838520" cy="10080"/>
          </a:xfrm>
          <a:custGeom>
            <a:avLst/>
            <a:gdLst/>
            <a:ahLst/>
            <a:rect l="0" t="0" r="r" b="b"/>
            <a:pathLst>
              <a:path w="5107" h="28">
                <a:moveTo>
                  <a:pt x="0" y="0"/>
                </a:moveTo>
                <a:lnTo>
                  <a:pt x="5107" y="0"/>
                </a:lnTo>
                <a:lnTo>
                  <a:pt x="51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7" name=""/>
          <p:cNvSpPr/>
          <p:nvPr/>
        </p:nvSpPr>
        <p:spPr>
          <a:xfrm>
            <a:off x="11439360" y="5095800"/>
            <a:ext cx="9720" cy="409680"/>
          </a:xfrm>
          <a:custGeom>
            <a:avLst/>
            <a:gdLst/>
            <a:ahLst/>
            <a:rect l="0" t="0" r="r" b="b"/>
            <a:pathLst>
              <a:path w="27" h="1138">
                <a:moveTo>
                  <a:pt x="0" y="0"/>
                </a:moveTo>
                <a:lnTo>
                  <a:pt x="27" y="0"/>
                </a:lnTo>
                <a:lnTo>
                  <a:pt x="27" y="1138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8" name=""/>
          <p:cNvSpPr/>
          <p:nvPr/>
        </p:nvSpPr>
        <p:spPr>
          <a:xfrm>
            <a:off x="752400" y="550512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9" name=""/>
          <p:cNvSpPr/>
          <p:nvPr/>
        </p:nvSpPr>
        <p:spPr>
          <a:xfrm>
            <a:off x="752400" y="549576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"/>
          <p:cNvSpPr/>
          <p:nvPr/>
        </p:nvSpPr>
        <p:spPr>
          <a:xfrm>
            <a:off x="5086080" y="5505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1" name=""/>
          <p:cNvSpPr/>
          <p:nvPr/>
        </p:nvSpPr>
        <p:spPr>
          <a:xfrm>
            <a:off x="5095800" y="549576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2" name=""/>
          <p:cNvSpPr/>
          <p:nvPr/>
        </p:nvSpPr>
        <p:spPr>
          <a:xfrm>
            <a:off x="7476840" y="5505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7486560" y="549576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4" name=""/>
          <p:cNvSpPr/>
          <p:nvPr/>
        </p:nvSpPr>
        <p:spPr>
          <a:xfrm>
            <a:off x="9600840" y="550512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5" name=""/>
          <p:cNvSpPr/>
          <p:nvPr/>
        </p:nvSpPr>
        <p:spPr>
          <a:xfrm>
            <a:off x="9610560" y="549576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6" name=""/>
          <p:cNvSpPr/>
          <p:nvPr/>
        </p:nvSpPr>
        <p:spPr>
          <a:xfrm>
            <a:off x="11439360" y="550512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7" name=""/>
          <p:cNvSpPr/>
          <p:nvPr/>
        </p:nvSpPr>
        <p:spPr>
          <a:xfrm>
            <a:off x="752400" y="591480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"/>
          <p:cNvSpPr/>
          <p:nvPr/>
        </p:nvSpPr>
        <p:spPr>
          <a:xfrm>
            <a:off x="752400" y="5905440"/>
            <a:ext cx="4343760" cy="9720"/>
          </a:xfrm>
          <a:custGeom>
            <a:avLst/>
            <a:gdLst/>
            <a:ahLst/>
            <a:rect l="0" t="0" r="r" b="b"/>
            <a:pathLst>
              <a:path w="12066" h="27">
                <a:moveTo>
                  <a:pt x="0" y="0"/>
                </a:moveTo>
                <a:lnTo>
                  <a:pt x="12066" y="0"/>
                </a:lnTo>
                <a:lnTo>
                  <a:pt x="12066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9" name=""/>
          <p:cNvSpPr/>
          <p:nvPr/>
        </p:nvSpPr>
        <p:spPr>
          <a:xfrm>
            <a:off x="5086080" y="591480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"/>
          <p:cNvSpPr/>
          <p:nvPr/>
        </p:nvSpPr>
        <p:spPr>
          <a:xfrm>
            <a:off x="5095800" y="5905440"/>
            <a:ext cx="2391120" cy="9720"/>
          </a:xfrm>
          <a:custGeom>
            <a:avLst/>
            <a:gdLst/>
            <a:ahLst/>
            <a:rect l="0" t="0" r="r" b="b"/>
            <a:pathLst>
              <a:path w="6642" h="27">
                <a:moveTo>
                  <a:pt x="0" y="0"/>
                </a:moveTo>
                <a:lnTo>
                  <a:pt x="6642" y="0"/>
                </a:lnTo>
                <a:lnTo>
                  <a:pt x="6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1" name=""/>
          <p:cNvSpPr/>
          <p:nvPr/>
        </p:nvSpPr>
        <p:spPr>
          <a:xfrm>
            <a:off x="7476840" y="591480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2" name=""/>
          <p:cNvSpPr/>
          <p:nvPr/>
        </p:nvSpPr>
        <p:spPr>
          <a:xfrm>
            <a:off x="7486560" y="5905440"/>
            <a:ext cx="2124360" cy="9720"/>
          </a:xfrm>
          <a:custGeom>
            <a:avLst/>
            <a:gdLst/>
            <a:ahLst/>
            <a:rect l="0" t="0" r="r" b="b"/>
            <a:pathLst>
              <a:path w="5901" h="27">
                <a:moveTo>
                  <a:pt x="0" y="0"/>
                </a:moveTo>
                <a:lnTo>
                  <a:pt x="5901" y="0"/>
                </a:lnTo>
                <a:lnTo>
                  <a:pt x="5901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9600840" y="5914800"/>
            <a:ext cx="10080" cy="410040"/>
          </a:xfrm>
          <a:custGeom>
            <a:avLst/>
            <a:gdLst/>
            <a:ahLst/>
            <a:rect l="0" t="0" r="r" b="b"/>
            <a:pathLst>
              <a:path w="28" h="1139">
                <a:moveTo>
                  <a:pt x="0" y="0"/>
                </a:moveTo>
                <a:lnTo>
                  <a:pt x="28" y="0"/>
                </a:lnTo>
                <a:lnTo>
                  <a:pt x="28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"/>
          <p:cNvSpPr/>
          <p:nvPr/>
        </p:nvSpPr>
        <p:spPr>
          <a:xfrm>
            <a:off x="9610560" y="5905440"/>
            <a:ext cx="1838520" cy="9720"/>
          </a:xfrm>
          <a:custGeom>
            <a:avLst/>
            <a:gdLst/>
            <a:ahLst/>
            <a:rect l="0" t="0" r="r" b="b"/>
            <a:pathLst>
              <a:path w="5107" h="27">
                <a:moveTo>
                  <a:pt x="0" y="0"/>
                </a:moveTo>
                <a:lnTo>
                  <a:pt x="5107" y="0"/>
                </a:lnTo>
                <a:lnTo>
                  <a:pt x="5107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5" name=""/>
          <p:cNvSpPr/>
          <p:nvPr/>
        </p:nvSpPr>
        <p:spPr>
          <a:xfrm>
            <a:off x="11439360" y="5914800"/>
            <a:ext cx="9720" cy="410040"/>
          </a:xfrm>
          <a:custGeom>
            <a:avLst/>
            <a:gdLst/>
            <a:ahLst/>
            <a:rect l="0" t="0" r="r" b="b"/>
            <a:pathLst>
              <a:path w="27" h="1139">
                <a:moveTo>
                  <a:pt x="0" y="0"/>
                </a:moveTo>
                <a:lnTo>
                  <a:pt x="27" y="0"/>
                </a:lnTo>
                <a:lnTo>
                  <a:pt x="27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"/>
          <p:cNvSpPr/>
          <p:nvPr/>
        </p:nvSpPr>
        <p:spPr>
          <a:xfrm>
            <a:off x="752400" y="6314760"/>
            <a:ext cx="4343760" cy="10080"/>
          </a:xfrm>
          <a:custGeom>
            <a:avLst/>
            <a:gdLst/>
            <a:ahLst/>
            <a:rect l="0" t="0" r="r" b="b"/>
            <a:pathLst>
              <a:path w="12066" h="28">
                <a:moveTo>
                  <a:pt x="0" y="0"/>
                </a:moveTo>
                <a:lnTo>
                  <a:pt x="12066" y="0"/>
                </a:lnTo>
                <a:lnTo>
                  <a:pt x="12066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7" name=""/>
          <p:cNvSpPr/>
          <p:nvPr/>
        </p:nvSpPr>
        <p:spPr>
          <a:xfrm>
            <a:off x="5095800" y="6314760"/>
            <a:ext cx="2391120" cy="10080"/>
          </a:xfrm>
          <a:custGeom>
            <a:avLst/>
            <a:gdLst/>
            <a:ahLst/>
            <a:rect l="0" t="0" r="r" b="b"/>
            <a:pathLst>
              <a:path w="6642" h="28">
                <a:moveTo>
                  <a:pt x="0" y="0"/>
                </a:moveTo>
                <a:lnTo>
                  <a:pt x="6642" y="0"/>
                </a:lnTo>
                <a:lnTo>
                  <a:pt x="6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"/>
          <p:cNvSpPr/>
          <p:nvPr/>
        </p:nvSpPr>
        <p:spPr>
          <a:xfrm>
            <a:off x="7486560" y="6314760"/>
            <a:ext cx="2124360" cy="10080"/>
          </a:xfrm>
          <a:custGeom>
            <a:avLst/>
            <a:gdLst/>
            <a:ahLst/>
            <a:rect l="0" t="0" r="r" b="b"/>
            <a:pathLst>
              <a:path w="5901" h="28">
                <a:moveTo>
                  <a:pt x="0" y="0"/>
                </a:moveTo>
                <a:lnTo>
                  <a:pt x="5901" y="0"/>
                </a:lnTo>
                <a:lnTo>
                  <a:pt x="5901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"/>
          <p:cNvSpPr/>
          <p:nvPr/>
        </p:nvSpPr>
        <p:spPr>
          <a:xfrm>
            <a:off x="9610560" y="6314760"/>
            <a:ext cx="1838520" cy="10080"/>
          </a:xfrm>
          <a:custGeom>
            <a:avLst/>
            <a:gdLst/>
            <a:ahLst/>
            <a:rect l="0" t="0" r="r" b="b"/>
            <a:pathLst>
              <a:path w="5107" h="28">
                <a:moveTo>
                  <a:pt x="0" y="0"/>
                </a:moveTo>
                <a:lnTo>
                  <a:pt x="5107" y="0"/>
                </a:lnTo>
                <a:lnTo>
                  <a:pt x="5107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"/>
          <p:cNvSpPr txBox="1"/>
          <p:nvPr/>
        </p:nvSpPr>
        <p:spPr>
          <a:xfrm>
            <a:off x="747720" y="766440"/>
            <a:ext cx="61423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Сравнительная таблица: Какой график выбрать?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1" name=""/>
          <p:cNvSpPr txBox="1"/>
          <p:nvPr/>
        </p:nvSpPr>
        <p:spPr>
          <a:xfrm>
            <a:off x="747720" y="1372320"/>
            <a:ext cx="32331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Шпаргалка по выбору графика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880920" y="2018520"/>
            <a:ext cx="1762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Ваш вопрос / цель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3" name=""/>
          <p:cNvSpPr txBox="1"/>
          <p:nvPr/>
        </p:nvSpPr>
        <p:spPr>
          <a:xfrm>
            <a:off x="5217840" y="2018520"/>
            <a:ext cx="1126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Тип данных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4" name=""/>
          <p:cNvSpPr txBox="1"/>
          <p:nvPr/>
        </p:nvSpPr>
        <p:spPr>
          <a:xfrm>
            <a:off x="7615080" y="1875600"/>
            <a:ext cx="1121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Лучший тип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7615080" y="2161080"/>
            <a:ext cx="786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графика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"/>
          <p:cNvSpPr txBox="1"/>
          <p:nvPr/>
        </p:nvSpPr>
        <p:spPr>
          <a:xfrm>
            <a:off x="9731880" y="2018520"/>
            <a:ext cx="1346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Альтернатива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880920" y="2570760"/>
            <a:ext cx="3179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Как распределена одна числовая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880920" y="2856600"/>
            <a:ext cx="1253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переменная?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5217840" y="2713680"/>
            <a:ext cx="85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Числовая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7615080" y="2713680"/>
            <a:ext cx="1645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Гистограмма, KDE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1" name=""/>
          <p:cNvSpPr txBox="1"/>
          <p:nvPr/>
        </p:nvSpPr>
        <p:spPr>
          <a:xfrm>
            <a:off x="9731880" y="2713680"/>
            <a:ext cx="687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Box plot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2" name=""/>
          <p:cNvSpPr txBox="1"/>
          <p:nvPr/>
        </p:nvSpPr>
        <p:spPr>
          <a:xfrm>
            <a:off x="880920" y="3408840"/>
            <a:ext cx="3667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Сравнить распределения по группам?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3" name=""/>
          <p:cNvSpPr txBox="1"/>
          <p:nvPr/>
        </p:nvSpPr>
        <p:spPr>
          <a:xfrm>
            <a:off x="5217840" y="3266280"/>
            <a:ext cx="1020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Числовая +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4" name=""/>
          <p:cNvSpPr txBox="1"/>
          <p:nvPr/>
        </p:nvSpPr>
        <p:spPr>
          <a:xfrm>
            <a:off x="5217840" y="3551760"/>
            <a:ext cx="1218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Категорийная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7615080" y="3408840"/>
            <a:ext cx="1620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Violin plot, Box plot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9731880" y="3408840"/>
            <a:ext cx="1591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Гистограмма/KDE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7" name=""/>
          <p:cNvSpPr txBox="1"/>
          <p:nvPr/>
        </p:nvSpPr>
        <p:spPr>
          <a:xfrm>
            <a:off x="880920" y="3961440"/>
            <a:ext cx="3474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Сравнить величины по категориям?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8" name=""/>
          <p:cNvSpPr txBox="1"/>
          <p:nvPr/>
        </p:nvSpPr>
        <p:spPr>
          <a:xfrm>
            <a:off x="5217840" y="3961440"/>
            <a:ext cx="1218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Категорийная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9" name=""/>
          <p:cNvSpPr txBox="1"/>
          <p:nvPr/>
        </p:nvSpPr>
        <p:spPr>
          <a:xfrm>
            <a:off x="7615080" y="3961440"/>
            <a:ext cx="773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Bar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0" name=""/>
          <p:cNvSpPr txBox="1"/>
          <p:nvPr/>
        </p:nvSpPr>
        <p:spPr>
          <a:xfrm>
            <a:off x="9731880" y="396144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-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880920" y="4371120"/>
            <a:ext cx="2641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Есть ли связь между X и Y?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2" name=""/>
          <p:cNvSpPr txBox="1"/>
          <p:nvPr/>
        </p:nvSpPr>
        <p:spPr>
          <a:xfrm>
            <a:off x="5217840" y="4371120"/>
            <a:ext cx="1250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Две числовые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7615080" y="4371120"/>
            <a:ext cx="963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Scatter plot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4" name=""/>
          <p:cNvSpPr txBox="1"/>
          <p:nvPr/>
        </p:nvSpPr>
        <p:spPr>
          <a:xfrm>
            <a:off x="9731880" y="4371120"/>
            <a:ext cx="593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Hexbin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5" name=""/>
          <p:cNvSpPr txBox="1"/>
          <p:nvPr/>
        </p:nvSpPr>
        <p:spPr>
          <a:xfrm>
            <a:off x="880920" y="4780440"/>
            <a:ext cx="3658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Как меняется показатель во времени?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6" name=""/>
          <p:cNvSpPr txBox="1"/>
          <p:nvPr/>
        </p:nvSpPr>
        <p:spPr>
          <a:xfrm>
            <a:off x="5217840" y="4780440"/>
            <a:ext cx="1646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Числовая + Время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7" name=""/>
          <p:cNvSpPr txBox="1"/>
          <p:nvPr/>
        </p:nvSpPr>
        <p:spPr>
          <a:xfrm>
            <a:off x="7615080" y="4780440"/>
            <a:ext cx="720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Line plot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8" name=""/>
          <p:cNvSpPr txBox="1"/>
          <p:nvPr/>
        </p:nvSpPr>
        <p:spPr>
          <a:xfrm>
            <a:off x="9731880" y="4780440"/>
            <a:ext cx="878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Area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9" name=""/>
          <p:cNvSpPr txBox="1"/>
          <p:nvPr/>
        </p:nvSpPr>
        <p:spPr>
          <a:xfrm>
            <a:off x="880920" y="5190120"/>
            <a:ext cx="2474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Какова структура целого?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0" name=""/>
          <p:cNvSpPr txBox="1"/>
          <p:nvPr/>
        </p:nvSpPr>
        <p:spPr>
          <a:xfrm>
            <a:off x="5217840" y="5190120"/>
            <a:ext cx="1218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Категорийная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"/>
          <p:cNvSpPr txBox="1"/>
          <p:nvPr/>
        </p:nvSpPr>
        <p:spPr>
          <a:xfrm>
            <a:off x="7615080" y="5190120"/>
            <a:ext cx="1492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Stacked bar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"/>
          <p:cNvSpPr txBox="1"/>
          <p:nvPr/>
        </p:nvSpPr>
        <p:spPr>
          <a:xfrm>
            <a:off x="9731880" y="5190120"/>
            <a:ext cx="752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i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Pie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880920" y="5599800"/>
            <a:ext cx="2830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Есть ли паттерны в матрице?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5217840" y="5599800"/>
            <a:ext cx="619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Любые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7615080" y="5599800"/>
            <a:ext cx="773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Heatmap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9731880" y="559980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-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7" name=""/>
          <p:cNvSpPr txBox="1"/>
          <p:nvPr/>
        </p:nvSpPr>
        <p:spPr>
          <a:xfrm>
            <a:off x="880920" y="6009480"/>
            <a:ext cx="3673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Сравнить объекты по 5+ параметрам?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5217840" y="6009480"/>
            <a:ext cx="85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Числовая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7615080" y="6009480"/>
            <a:ext cx="835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Bar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0" name=""/>
          <p:cNvSpPr txBox="1"/>
          <p:nvPr/>
        </p:nvSpPr>
        <p:spPr>
          <a:xfrm>
            <a:off x="9731880" y="6009480"/>
            <a:ext cx="995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Radar chart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6" name=""/>
          <p:cNvSpPr txBox="1"/>
          <p:nvPr/>
        </p:nvSpPr>
        <p:spPr>
          <a:xfrm>
            <a:off x="747720" y="3210480"/>
            <a:ext cx="223956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Show, don't tell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42" name="" descr=""/>
          <p:cNvPicPr/>
          <p:nvPr/>
        </p:nvPicPr>
        <p:blipFill>
          <a:blip r:embed="rId1"/>
          <a:stretch/>
        </p:blipFill>
        <p:spPr>
          <a:xfrm>
            <a:off x="1219320" y="438120"/>
            <a:ext cx="9753120" cy="5981400"/>
          </a:xfrm>
          <a:prstGeom prst="rect">
            <a:avLst/>
          </a:prstGeom>
          <a:ln w="0">
            <a:noFill/>
          </a:ln>
        </p:spPr>
      </p:pic>
      <p:sp>
        <p:nvSpPr>
          <p:cNvPr id="64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1219320" y="657360"/>
            <a:ext cx="9753120" cy="5552640"/>
          </a:xfrm>
          <a:prstGeom prst="rect">
            <a:avLst/>
          </a:prstGeom>
          <a:ln w="0">
            <a:noFill/>
          </a:ln>
        </p:spPr>
      </p:pic>
      <p:sp>
        <p:nvSpPr>
          <p:cNvPr id="64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4" name=""/>
          <p:cNvSpPr txBox="1"/>
          <p:nvPr/>
        </p:nvSpPr>
        <p:spPr>
          <a:xfrm>
            <a:off x="747720" y="3210480"/>
            <a:ext cx="482436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Как исправить данный график?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5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6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1"/>
          <a:stretch/>
        </p:blipFill>
        <p:spPr>
          <a:xfrm>
            <a:off x="3048120" y="428760"/>
            <a:ext cx="6095520" cy="6000480"/>
          </a:xfrm>
          <a:prstGeom prst="rect">
            <a:avLst/>
          </a:prstGeom>
          <a:ln w="0">
            <a:noFill/>
          </a:ln>
        </p:spPr>
      </p:pic>
      <p:sp>
        <p:nvSpPr>
          <p:cNvPr id="66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66" name="" descr=""/>
          <p:cNvPicPr/>
          <p:nvPr/>
        </p:nvPicPr>
        <p:blipFill>
          <a:blip r:embed="rId1"/>
          <a:stretch/>
        </p:blipFill>
        <p:spPr>
          <a:xfrm>
            <a:off x="3352680" y="200160"/>
            <a:ext cx="5486040" cy="6457680"/>
          </a:xfrm>
          <a:prstGeom prst="rect">
            <a:avLst/>
          </a:prstGeom>
          <a:ln w="0">
            <a:noFill/>
          </a:ln>
        </p:spPr>
      </p:pic>
      <p:sp>
        <p:nvSpPr>
          <p:cNvPr id="66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2" name="" descr=""/>
          <p:cNvPicPr/>
          <p:nvPr/>
        </p:nvPicPr>
        <p:blipFill>
          <a:blip r:embed="rId1"/>
          <a:stretch/>
        </p:blipFill>
        <p:spPr>
          <a:xfrm>
            <a:off x="3048120" y="304920"/>
            <a:ext cx="6095520" cy="6238440"/>
          </a:xfrm>
          <a:prstGeom prst="rect">
            <a:avLst/>
          </a:prstGeom>
          <a:ln w="0">
            <a:noFill/>
          </a:ln>
        </p:spPr>
      </p:pic>
      <p:sp>
        <p:nvSpPr>
          <p:cNvPr id="67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6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8" name="" descr=""/>
          <p:cNvPicPr/>
          <p:nvPr/>
        </p:nvPicPr>
        <p:blipFill>
          <a:blip r:embed="rId1"/>
          <a:stretch/>
        </p:blipFill>
        <p:spPr>
          <a:xfrm>
            <a:off x="3048120" y="666720"/>
            <a:ext cx="6095520" cy="5514480"/>
          </a:xfrm>
          <a:prstGeom prst="rect">
            <a:avLst/>
          </a:prstGeom>
          <a:ln w="0">
            <a:noFill/>
          </a:ln>
        </p:spPr>
      </p:pic>
      <p:sp>
        <p:nvSpPr>
          <p:cNvPr id="67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7848720" y="2038320"/>
            <a:ext cx="3809520" cy="2771280"/>
          </a:xfrm>
          <a:prstGeom prst="rect">
            <a:avLst/>
          </a:prstGeom>
          <a:ln w="0">
            <a:noFill/>
          </a:ln>
        </p:spPr>
      </p:pic>
      <p:sp>
        <p:nvSpPr>
          <p:cNvPr id="33" name=""/>
          <p:cNvSpPr/>
          <p:nvPr/>
        </p:nvSpPr>
        <p:spPr>
          <a:xfrm>
            <a:off x="752400" y="4695480"/>
            <a:ext cx="47880" cy="581400"/>
          </a:xfrm>
          <a:custGeom>
            <a:avLst/>
            <a:gdLst/>
            <a:ahLst/>
            <a:rect l="0" t="0" r="r" b="b"/>
            <a:pathLst>
              <a:path w="133" h="1615">
                <a:moveTo>
                  <a:pt x="0" y="0"/>
                </a:moveTo>
                <a:lnTo>
                  <a:pt x="133" y="0"/>
                </a:lnTo>
                <a:lnTo>
                  <a:pt x="133" y="1615"/>
                </a:lnTo>
                <a:lnTo>
                  <a:pt x="0" y="1615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952200" y="22381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2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47720" y="1595160"/>
            <a:ext cx="367200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EDA — это диалог с данными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1128600" y="2151720"/>
            <a:ext cx="5232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Почувствовать данные, обнаружить паттерны, аномалии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"/>
          <p:cNvSpPr/>
          <p:nvPr/>
        </p:nvSpPr>
        <p:spPr>
          <a:xfrm>
            <a:off x="952200" y="28573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1128600" y="2437560"/>
            <a:ext cx="546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связи.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128600" y="2770920"/>
            <a:ext cx="4679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Сгенерировать гипотезы для дальнейшего проверки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"/>
          <p:cNvSpPr/>
          <p:nvPr/>
        </p:nvSpPr>
        <p:spPr>
          <a:xfrm>
            <a:off x="952200" y="34765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1128600" y="3056400"/>
            <a:ext cx="256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статистикой и ML-моделями.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"/>
          <p:cNvSpPr/>
          <p:nvPr/>
        </p:nvSpPr>
        <p:spPr>
          <a:xfrm>
            <a:off x="952200" y="38098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1128600" y="3390120"/>
            <a:ext cx="5193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Подготовить данные к моделированию, поняв их природу.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1128600" y="3723480"/>
            <a:ext cx="5159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Ключевой инструмент: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Визуализация. Мозг человека на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128600" y="4008960"/>
            <a:ext cx="4894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порядки лучше воспринимает картинки, чем таблицы с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128600" y="4294800"/>
            <a:ext cx="808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числами.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990360" y="5028840"/>
            <a:ext cx="1391040" cy="248040"/>
          </a:xfrm>
          <a:custGeom>
            <a:avLst/>
            <a:gdLst/>
            <a:ahLst/>
            <a:rect l="0" t="0" r="r" b="b"/>
            <a:pathLst>
              <a:path w="3864" h="689">
                <a:moveTo>
                  <a:pt x="0" y="531"/>
                </a:moveTo>
                <a:lnTo>
                  <a:pt x="0" y="160"/>
                </a:lnTo>
                <a:cubicBezTo>
                  <a:pt x="0" y="150"/>
                  <a:pt x="1" y="140"/>
                  <a:pt x="3" y="129"/>
                </a:cubicBezTo>
                <a:cubicBezTo>
                  <a:pt x="5" y="119"/>
                  <a:pt x="8" y="108"/>
                  <a:pt x="12" y="98"/>
                </a:cubicBezTo>
                <a:cubicBezTo>
                  <a:pt x="16" y="89"/>
                  <a:pt x="21" y="80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40"/>
                  <a:pt x="62" y="33"/>
                  <a:pt x="71" y="27"/>
                </a:cubicBezTo>
                <a:cubicBezTo>
                  <a:pt x="79" y="21"/>
                  <a:pt x="89" y="17"/>
                  <a:pt x="98" y="13"/>
                </a:cubicBezTo>
                <a:cubicBezTo>
                  <a:pt x="108" y="9"/>
                  <a:pt x="118" y="6"/>
                  <a:pt x="128" y="4"/>
                </a:cubicBezTo>
                <a:cubicBezTo>
                  <a:pt x="138" y="2"/>
                  <a:pt x="148" y="0"/>
                  <a:pt x="159" y="0"/>
                </a:cubicBezTo>
                <a:lnTo>
                  <a:pt x="3705" y="0"/>
                </a:lnTo>
                <a:cubicBezTo>
                  <a:pt x="3716" y="0"/>
                  <a:pt x="3726" y="2"/>
                  <a:pt x="3736" y="4"/>
                </a:cubicBezTo>
                <a:cubicBezTo>
                  <a:pt x="3747" y="6"/>
                  <a:pt x="3756" y="9"/>
                  <a:pt x="3766" y="13"/>
                </a:cubicBezTo>
                <a:cubicBezTo>
                  <a:pt x="3776" y="17"/>
                  <a:pt x="3785" y="21"/>
                  <a:pt x="3794" y="27"/>
                </a:cubicBezTo>
                <a:cubicBezTo>
                  <a:pt x="3802" y="33"/>
                  <a:pt x="3810" y="40"/>
                  <a:pt x="3818" y="47"/>
                </a:cubicBezTo>
                <a:cubicBezTo>
                  <a:pt x="3825" y="54"/>
                  <a:pt x="3832" y="62"/>
                  <a:pt x="3837" y="71"/>
                </a:cubicBezTo>
                <a:cubicBezTo>
                  <a:pt x="3843" y="80"/>
                  <a:pt x="3848" y="89"/>
                  <a:pt x="3852" y="98"/>
                </a:cubicBezTo>
                <a:cubicBezTo>
                  <a:pt x="3856" y="108"/>
                  <a:pt x="3859" y="119"/>
                  <a:pt x="3861" y="129"/>
                </a:cubicBezTo>
                <a:cubicBezTo>
                  <a:pt x="3863" y="140"/>
                  <a:pt x="3864" y="150"/>
                  <a:pt x="3864" y="160"/>
                </a:cubicBezTo>
                <a:lnTo>
                  <a:pt x="3864" y="531"/>
                </a:lnTo>
                <a:cubicBezTo>
                  <a:pt x="3864" y="541"/>
                  <a:pt x="3863" y="551"/>
                  <a:pt x="3861" y="562"/>
                </a:cubicBezTo>
                <a:cubicBezTo>
                  <a:pt x="3859" y="572"/>
                  <a:pt x="3856" y="582"/>
                  <a:pt x="3852" y="591"/>
                </a:cubicBezTo>
                <a:cubicBezTo>
                  <a:pt x="3848" y="601"/>
                  <a:pt x="3843" y="610"/>
                  <a:pt x="3837" y="619"/>
                </a:cubicBezTo>
                <a:cubicBezTo>
                  <a:pt x="3832" y="628"/>
                  <a:pt x="3825" y="636"/>
                  <a:pt x="3818" y="643"/>
                </a:cubicBezTo>
                <a:cubicBezTo>
                  <a:pt x="3810" y="650"/>
                  <a:pt x="3802" y="657"/>
                  <a:pt x="3794" y="663"/>
                </a:cubicBezTo>
                <a:cubicBezTo>
                  <a:pt x="3785" y="668"/>
                  <a:pt x="3776" y="673"/>
                  <a:pt x="3766" y="677"/>
                </a:cubicBezTo>
                <a:cubicBezTo>
                  <a:pt x="3756" y="681"/>
                  <a:pt x="3747" y="684"/>
                  <a:pt x="3736" y="686"/>
                </a:cubicBezTo>
                <a:cubicBezTo>
                  <a:pt x="3726" y="688"/>
                  <a:pt x="3716" y="689"/>
                  <a:pt x="3705" y="689"/>
                </a:cubicBezTo>
                <a:lnTo>
                  <a:pt x="159" y="689"/>
                </a:lnTo>
                <a:cubicBezTo>
                  <a:pt x="148" y="689"/>
                  <a:pt x="138" y="688"/>
                  <a:pt x="128" y="686"/>
                </a:cubicBezTo>
                <a:cubicBezTo>
                  <a:pt x="118" y="684"/>
                  <a:pt x="108" y="681"/>
                  <a:pt x="98" y="677"/>
                </a:cubicBezTo>
                <a:cubicBezTo>
                  <a:pt x="89" y="673"/>
                  <a:pt x="79" y="668"/>
                  <a:pt x="71" y="663"/>
                </a:cubicBezTo>
                <a:cubicBezTo>
                  <a:pt x="62" y="657"/>
                  <a:pt x="54" y="650"/>
                  <a:pt x="47" y="643"/>
                </a:cubicBezTo>
                <a:cubicBezTo>
                  <a:pt x="39" y="636"/>
                  <a:pt x="33" y="628"/>
                  <a:pt x="27" y="619"/>
                </a:cubicBezTo>
                <a:cubicBezTo>
                  <a:pt x="21" y="610"/>
                  <a:pt x="16" y="601"/>
                  <a:pt x="12" y="591"/>
                </a:cubicBezTo>
                <a:cubicBezTo>
                  <a:pt x="8" y="582"/>
                  <a:pt x="5" y="572"/>
                  <a:pt x="3" y="562"/>
                </a:cubicBezTo>
                <a:cubicBezTo>
                  <a:pt x="1" y="551"/>
                  <a:pt x="0" y="541"/>
                  <a:pt x="0" y="531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985680" y="4732920"/>
            <a:ext cx="4333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59636e"/>
                </a:solidFill>
                <a:latin typeface="Arial"/>
                <a:ea typeface="Arial"/>
              </a:rPr>
              <a:t>«Лучше один раз увидеть, чем сто раз запустить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50480" y="5059800"/>
            <a:ext cx="125964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280" spc="-1" strike="noStrike">
                <a:solidFill>
                  <a:srgbClr val="59636e"/>
                </a:solidFill>
                <a:latin typeface="Courier New"/>
                <a:ea typeface="Courier New"/>
              </a:rPr>
              <a:t>df.describe()</a:t>
            </a:r>
            <a:endParaRPr b="0" lang="en-US" sz="12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2378520" y="5018760"/>
            <a:ext cx="190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59636e"/>
                </a:solidFill>
                <a:latin typeface="Arial"/>
                <a:ea typeface="Arial"/>
              </a:rPr>
              <a:t>».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84" name="" descr=""/>
          <p:cNvPicPr/>
          <p:nvPr/>
        </p:nvPicPr>
        <p:blipFill>
          <a:blip r:embed="rId1"/>
          <a:stretch/>
        </p:blipFill>
        <p:spPr>
          <a:xfrm>
            <a:off x="3048120" y="704880"/>
            <a:ext cx="6095520" cy="5447880"/>
          </a:xfrm>
          <a:prstGeom prst="rect">
            <a:avLst/>
          </a:prstGeom>
          <a:ln w="0">
            <a:noFill/>
          </a:ln>
        </p:spPr>
      </p:pic>
      <p:sp>
        <p:nvSpPr>
          <p:cNvPr id="685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6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0" name=""/>
          <p:cNvSpPr txBox="1"/>
          <p:nvPr/>
        </p:nvSpPr>
        <p:spPr>
          <a:xfrm>
            <a:off x="747720" y="3210480"/>
            <a:ext cx="662256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Как графиком доносить конкретную мысль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96" name="" descr=""/>
          <p:cNvPicPr/>
          <p:nvPr/>
        </p:nvPicPr>
        <p:blipFill>
          <a:blip r:embed="rId1"/>
          <a:stretch/>
        </p:blipFill>
        <p:spPr>
          <a:xfrm>
            <a:off x="752400" y="819000"/>
            <a:ext cx="9077040" cy="5142960"/>
          </a:xfrm>
          <a:prstGeom prst="rect">
            <a:avLst/>
          </a:prstGeom>
          <a:ln w="0">
            <a:noFill/>
          </a:ln>
        </p:spPr>
      </p:pic>
      <p:sp>
        <p:nvSpPr>
          <p:cNvPr id="69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02" name="" descr=""/>
          <p:cNvPicPr/>
          <p:nvPr/>
        </p:nvPicPr>
        <p:blipFill>
          <a:blip r:embed="rId1"/>
          <a:stretch/>
        </p:blipFill>
        <p:spPr>
          <a:xfrm>
            <a:off x="752400" y="799920"/>
            <a:ext cx="9191160" cy="5190840"/>
          </a:xfrm>
          <a:prstGeom prst="rect">
            <a:avLst/>
          </a:prstGeom>
          <a:ln w="0">
            <a:noFill/>
          </a:ln>
        </p:spPr>
      </p:pic>
      <p:sp>
        <p:nvSpPr>
          <p:cNvPr id="70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6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1"/>
          <a:stretch/>
        </p:blipFill>
        <p:spPr>
          <a:xfrm>
            <a:off x="752400" y="819000"/>
            <a:ext cx="9210240" cy="5152680"/>
          </a:xfrm>
          <a:prstGeom prst="rect">
            <a:avLst/>
          </a:prstGeom>
          <a:ln w="0">
            <a:noFill/>
          </a:ln>
        </p:spPr>
      </p:pic>
      <p:sp>
        <p:nvSpPr>
          <p:cNvPr id="70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752400" y="838080"/>
            <a:ext cx="9286560" cy="5114520"/>
          </a:xfrm>
          <a:prstGeom prst="rect">
            <a:avLst/>
          </a:prstGeom>
          <a:ln w="0">
            <a:noFill/>
          </a:ln>
        </p:spPr>
      </p:pic>
      <p:sp>
        <p:nvSpPr>
          <p:cNvPr id="715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6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747720" y="3210480"/>
            <a:ext cx="659052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Как графиком можно обмануть восприятие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3962520" y="237960"/>
            <a:ext cx="4266720" cy="6372000"/>
          </a:xfrm>
          <a:prstGeom prst="rect">
            <a:avLst/>
          </a:prstGeom>
          <a:ln w="0">
            <a:noFill/>
          </a:ln>
        </p:spPr>
      </p:pic>
      <p:sp>
        <p:nvSpPr>
          <p:cNvPr id="72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32" name="" descr=""/>
          <p:cNvPicPr/>
          <p:nvPr/>
        </p:nvPicPr>
        <p:blipFill>
          <a:blip r:embed="rId1"/>
          <a:stretch/>
        </p:blipFill>
        <p:spPr>
          <a:xfrm>
            <a:off x="3962520" y="466560"/>
            <a:ext cx="4266720" cy="591480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6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8" name=""/>
          <p:cNvSpPr txBox="1"/>
          <p:nvPr/>
        </p:nvSpPr>
        <p:spPr>
          <a:xfrm>
            <a:off x="747720" y="3210480"/>
            <a:ext cx="527688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Пример плохой аналитики данных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325000" y="571320"/>
            <a:ext cx="2857320" cy="22856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8325000" y="4000320"/>
            <a:ext cx="2857320" cy="228564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 txBox="1"/>
          <p:nvPr/>
        </p:nvSpPr>
        <p:spPr>
          <a:xfrm>
            <a:off x="747720" y="1576080"/>
            <a:ext cx="32590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Принцип «Show, don't tell»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"/>
          <p:cNvSpPr/>
          <p:nvPr/>
        </p:nvSpPr>
        <p:spPr>
          <a:xfrm>
            <a:off x="952200" y="27050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3"/>
                  <a:pt x="121" y="148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8"/>
                  <a:pt x="31" y="143"/>
                  <a:pt x="24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47720" y="2181960"/>
            <a:ext cx="30945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Показывай, а не рассказывай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1128600" y="2618280"/>
            <a:ext cx="4975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Плохо: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Просто сказать фразу «У нас есть два кластера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952200" y="33238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30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5"/>
                </a:cubicBezTo>
                <a:cubicBezTo>
                  <a:pt x="31" y="17"/>
                  <a:pt x="40" y="12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2"/>
                  <a:pt x="129" y="17"/>
                  <a:pt x="137" y="25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128600" y="2904120"/>
            <a:ext cx="4161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пользователей: с высоким и низким доходом».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128600" y="3237480"/>
            <a:ext cx="4665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Хорошо: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Построить scatter plot, где по осям доход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"/>
          <p:cNvSpPr/>
          <p:nvPr/>
        </p:nvSpPr>
        <p:spPr>
          <a:xfrm>
            <a:off x="952200" y="39430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1128600" y="3523320"/>
            <a:ext cx="5007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расходы, и где явно видно две отдельные группы точек.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128600" y="3856680"/>
            <a:ext cx="4706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Суть: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Визуализация должна быть настолько ясной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1128600" y="4142520"/>
            <a:ext cx="5135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очевидной, что не требует сложных пояснений. Она сама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"/>
          <p:cNvSpPr/>
          <p:nvPr/>
        </p:nvSpPr>
        <p:spPr>
          <a:xfrm>
            <a:off x="952200" y="48481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128600" y="4428000"/>
            <a:ext cx="2071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рассказывает историю.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1128600" y="4761720"/>
            <a:ext cx="5378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Как достичь?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Правильный выбор типа графика, аккуратное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1128600" y="5047200"/>
            <a:ext cx="4316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оформление, отсутствие «визуального мусора».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3352680" y="209520"/>
            <a:ext cx="5486040" cy="6438600"/>
          </a:xfrm>
          <a:prstGeom prst="rect">
            <a:avLst/>
          </a:prstGeom>
          <a:ln w="0">
            <a:noFill/>
          </a:ln>
        </p:spPr>
      </p:pic>
      <p:sp>
        <p:nvSpPr>
          <p:cNvPr id="745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6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4267080" y="324000"/>
            <a:ext cx="3657240" cy="621936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56" name="" descr=""/>
          <p:cNvPicPr/>
          <p:nvPr/>
        </p:nvPicPr>
        <p:blipFill>
          <a:blip r:embed="rId1"/>
          <a:stretch/>
        </p:blipFill>
        <p:spPr>
          <a:xfrm>
            <a:off x="7372440" y="704880"/>
            <a:ext cx="4762080" cy="2028600"/>
          </a:xfrm>
          <a:prstGeom prst="rect">
            <a:avLst/>
          </a:prstGeom>
          <a:ln w="0">
            <a:noFill/>
          </a:ln>
        </p:spPr>
      </p:pic>
      <p:sp>
        <p:nvSpPr>
          <p:cNvPr id="757" name=""/>
          <p:cNvSpPr/>
          <p:nvPr/>
        </p:nvSpPr>
        <p:spPr>
          <a:xfrm>
            <a:off x="952200" y="26287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8" name=""/>
          <p:cNvSpPr txBox="1"/>
          <p:nvPr/>
        </p:nvSpPr>
        <p:spPr>
          <a:xfrm>
            <a:off x="747720" y="1895760"/>
            <a:ext cx="3981240" cy="340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2400" spc="-1" strike="noStrike">
                <a:solidFill>
                  <a:srgbClr val="224466"/>
                </a:solidFill>
                <a:latin typeface="Arial"/>
                <a:ea typeface="Arial"/>
              </a:rPr>
              <a:t>Правила работы с цветом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9" name=""/>
          <p:cNvSpPr txBox="1"/>
          <p:nvPr/>
        </p:nvSpPr>
        <p:spPr>
          <a:xfrm>
            <a:off x="1128600" y="2542320"/>
            <a:ext cx="5456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Смысл: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Используй цвет, чтобы подчеркнуть смысл, а не для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0" name=""/>
          <p:cNvSpPr/>
          <p:nvPr/>
        </p:nvSpPr>
        <p:spPr>
          <a:xfrm>
            <a:off x="952200" y="32479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1" name=""/>
          <p:cNvSpPr txBox="1"/>
          <p:nvPr/>
        </p:nvSpPr>
        <p:spPr>
          <a:xfrm>
            <a:off x="1128600" y="2827800"/>
            <a:ext cx="1017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украшения.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2" name=""/>
          <p:cNvSpPr/>
          <p:nvPr/>
        </p:nvSpPr>
        <p:spPr>
          <a:xfrm>
            <a:off x="952200" y="3581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3" name=""/>
          <p:cNvSpPr txBox="1"/>
          <p:nvPr/>
        </p:nvSpPr>
        <p:spPr>
          <a:xfrm>
            <a:off x="1128600" y="3161520"/>
            <a:ext cx="4872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Контраст: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Убедись, что цвета достаточно контрастны.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4" name=""/>
          <p:cNvSpPr txBox="1"/>
          <p:nvPr/>
        </p:nvSpPr>
        <p:spPr>
          <a:xfrm>
            <a:off x="1128600" y="3494880"/>
            <a:ext cx="5240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Дальтонизм: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~8% мужчин — дальтоники. Избегай красно-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5" name=""/>
          <p:cNvSpPr/>
          <p:nvPr/>
        </p:nvSpPr>
        <p:spPr>
          <a:xfrm>
            <a:off x="952200" y="42004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6" name=""/>
          <p:cNvSpPr txBox="1"/>
          <p:nvPr/>
        </p:nvSpPr>
        <p:spPr>
          <a:xfrm>
            <a:off x="1128600" y="3780360"/>
            <a:ext cx="1472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зеленых палитр.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7" name=""/>
          <p:cNvSpPr/>
          <p:nvPr/>
        </p:nvSpPr>
        <p:spPr>
          <a:xfrm>
            <a:off x="952200" y="45338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8" name=""/>
          <p:cNvSpPr txBox="1"/>
          <p:nvPr/>
        </p:nvSpPr>
        <p:spPr>
          <a:xfrm>
            <a:off x="1128600" y="4113720"/>
            <a:ext cx="4909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Количество: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3-5 основных цветов обычно достаточно.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9" name=""/>
          <p:cNvSpPr txBox="1"/>
          <p:nvPr/>
        </p:nvSpPr>
        <p:spPr>
          <a:xfrm>
            <a:off x="1128600" y="4447080"/>
            <a:ext cx="4779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Инструменты: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Пользуйтесь палитрами (ColorBrewer,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0" name=""/>
          <p:cNvSpPr txBox="1"/>
          <p:nvPr/>
        </p:nvSpPr>
        <p:spPr>
          <a:xfrm>
            <a:off x="1128600" y="4732920"/>
            <a:ext cx="634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Viridis).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1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2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76" name="" descr=""/>
          <p:cNvPicPr/>
          <p:nvPr/>
        </p:nvPicPr>
        <p:blipFill>
          <a:blip r:embed="rId1"/>
          <a:stretch/>
        </p:blipFill>
        <p:spPr>
          <a:xfrm>
            <a:off x="7372440" y="285840"/>
            <a:ext cx="4762080" cy="2856960"/>
          </a:xfrm>
          <a:prstGeom prst="rect">
            <a:avLst/>
          </a:prstGeom>
          <a:ln w="0">
            <a:noFill/>
          </a:ln>
        </p:spPr>
      </p:pic>
      <p:pic>
        <p:nvPicPr>
          <p:cNvPr id="777" name="" descr=""/>
          <p:cNvPicPr/>
          <p:nvPr/>
        </p:nvPicPr>
        <p:blipFill>
          <a:blip r:embed="rId2"/>
          <a:stretch/>
        </p:blipFill>
        <p:spPr>
          <a:xfrm>
            <a:off x="7372440" y="3714840"/>
            <a:ext cx="4762080" cy="2856960"/>
          </a:xfrm>
          <a:prstGeom prst="rect">
            <a:avLst/>
          </a:prstGeom>
          <a:ln w="0">
            <a:noFill/>
          </a:ln>
        </p:spPr>
      </p:pic>
      <p:sp>
        <p:nvSpPr>
          <p:cNvPr id="778" name=""/>
          <p:cNvSpPr txBox="1"/>
          <p:nvPr/>
        </p:nvSpPr>
        <p:spPr>
          <a:xfrm>
            <a:off x="747720" y="1690560"/>
            <a:ext cx="35287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Аннотации и повествование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952200" y="282888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8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0" name=""/>
          <p:cNvSpPr txBox="1"/>
          <p:nvPr/>
        </p:nvSpPr>
        <p:spPr>
          <a:xfrm>
            <a:off x="747720" y="2296440"/>
            <a:ext cx="340380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Добавь рассказ к своим данным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1" name=""/>
          <p:cNvSpPr/>
          <p:nvPr/>
        </p:nvSpPr>
        <p:spPr>
          <a:xfrm>
            <a:off x="952200" y="31622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2" name=""/>
          <p:cNvSpPr txBox="1"/>
          <p:nvPr/>
        </p:nvSpPr>
        <p:spPr>
          <a:xfrm>
            <a:off x="1128600" y="2742120"/>
            <a:ext cx="4116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Заголовок: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Должен отражать главный вывод.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3" name=""/>
          <p:cNvSpPr/>
          <p:nvPr/>
        </p:nvSpPr>
        <p:spPr>
          <a:xfrm>
            <a:off x="952200" y="349560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7"/>
                  <a:pt x="40" y="11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1"/>
                  <a:pt x="129" y="17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4" name=""/>
          <p:cNvSpPr txBox="1"/>
          <p:nvPr/>
        </p:nvSpPr>
        <p:spPr>
          <a:xfrm>
            <a:off x="1128600" y="3075480"/>
            <a:ext cx="4363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Подписи осей: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Четкие, с единицами измерения.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5" name=""/>
          <p:cNvSpPr txBox="1"/>
          <p:nvPr/>
        </p:nvSpPr>
        <p:spPr>
          <a:xfrm>
            <a:off x="1128600" y="3408840"/>
            <a:ext cx="5209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Аннотации: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Стрелки, краткий текст, выделение ключевых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6" name=""/>
          <p:cNvSpPr/>
          <p:nvPr/>
        </p:nvSpPr>
        <p:spPr>
          <a:xfrm>
            <a:off x="952200" y="41144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2"/>
                  <a:pt x="154" y="111"/>
                </a:cubicBezTo>
                <a:cubicBezTo>
                  <a:pt x="150" y="121"/>
                  <a:pt x="144" y="130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30"/>
                  <a:pt x="10" y="121"/>
                  <a:pt x="6" y="111"/>
                </a:cubicBezTo>
                <a:cubicBezTo>
                  <a:pt x="2" y="102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1"/>
                  <a:pt x="16" y="32"/>
                  <a:pt x="24" y="24"/>
                </a:cubicBezTo>
                <a:cubicBezTo>
                  <a:pt x="31" y="16"/>
                  <a:pt x="40" y="11"/>
                  <a:pt x="49" y="7"/>
                </a:cubicBezTo>
                <a:cubicBezTo>
                  <a:pt x="59" y="3"/>
                  <a:pt x="69" y="0"/>
                  <a:pt x="80" y="0"/>
                </a:cubicBezTo>
                <a:cubicBezTo>
                  <a:pt x="90" y="0"/>
                  <a:pt x="100" y="3"/>
                  <a:pt x="110" y="7"/>
                </a:cubicBezTo>
                <a:cubicBezTo>
                  <a:pt x="121" y="11"/>
                  <a:pt x="129" y="16"/>
                  <a:pt x="137" y="24"/>
                </a:cubicBezTo>
                <a:cubicBezTo>
                  <a:pt x="144" y="32"/>
                  <a:pt x="150" y="41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87" name=""/>
          <p:cNvSpPr txBox="1"/>
          <p:nvPr/>
        </p:nvSpPr>
        <p:spPr>
          <a:xfrm>
            <a:off x="1128600" y="3694680"/>
            <a:ext cx="53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точек.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8" name=""/>
          <p:cNvSpPr txBox="1"/>
          <p:nvPr/>
        </p:nvSpPr>
        <p:spPr>
          <a:xfrm>
            <a:off x="1128600" y="4028040"/>
            <a:ext cx="4144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Убери лишнее: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Сетка должна быть легкой, не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9" name=""/>
          <p:cNvSpPr/>
          <p:nvPr/>
        </p:nvSpPr>
        <p:spPr>
          <a:xfrm>
            <a:off x="952200" y="47336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1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1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60"/>
                  <a:pt x="160" y="70"/>
                  <a:pt x="160" y="8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0" name=""/>
          <p:cNvSpPr txBox="1"/>
          <p:nvPr/>
        </p:nvSpPr>
        <p:spPr>
          <a:xfrm>
            <a:off x="1128600" y="4313880"/>
            <a:ext cx="1325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доминировать.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1128600" y="4647240"/>
            <a:ext cx="4739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Цитата: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«График — это абзац в истории, которую вы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1128600" y="4933080"/>
            <a:ext cx="2352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рассказываете о данных».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3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4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6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8" name=""/>
          <p:cNvSpPr txBox="1"/>
          <p:nvPr/>
        </p:nvSpPr>
        <p:spPr>
          <a:xfrm>
            <a:off x="747720" y="2452320"/>
            <a:ext cx="37328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Инструменты для построения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9" name=""/>
          <p:cNvSpPr/>
          <p:nvPr/>
        </p:nvSpPr>
        <p:spPr>
          <a:xfrm>
            <a:off x="952200" y="358128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0" name=""/>
          <p:cNvSpPr txBox="1"/>
          <p:nvPr/>
        </p:nvSpPr>
        <p:spPr>
          <a:xfrm>
            <a:off x="747720" y="3058560"/>
            <a:ext cx="143496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Чем строить?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1" name=""/>
          <p:cNvSpPr/>
          <p:nvPr/>
        </p:nvSpPr>
        <p:spPr>
          <a:xfrm>
            <a:off x="1895400" y="3504960"/>
            <a:ext cx="1095480" cy="248040"/>
          </a:xfrm>
          <a:custGeom>
            <a:avLst/>
            <a:gdLst/>
            <a:ahLst/>
            <a:rect l="0" t="0" r="r" b="b"/>
            <a:pathLst>
              <a:path w="3043" h="689">
                <a:moveTo>
                  <a:pt x="0" y="530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4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2885" y="0"/>
                </a:lnTo>
                <a:cubicBezTo>
                  <a:pt x="2895" y="0"/>
                  <a:pt x="2905" y="1"/>
                  <a:pt x="2916" y="3"/>
                </a:cubicBezTo>
                <a:cubicBezTo>
                  <a:pt x="2926" y="5"/>
                  <a:pt x="2936" y="8"/>
                  <a:pt x="2945" y="12"/>
                </a:cubicBezTo>
                <a:cubicBezTo>
                  <a:pt x="2955" y="16"/>
                  <a:pt x="2964" y="21"/>
                  <a:pt x="2973" y="27"/>
                </a:cubicBezTo>
                <a:cubicBezTo>
                  <a:pt x="2982" y="33"/>
                  <a:pt x="2990" y="39"/>
                  <a:pt x="2997" y="47"/>
                </a:cubicBezTo>
                <a:cubicBezTo>
                  <a:pt x="3004" y="54"/>
                  <a:pt x="3011" y="62"/>
                  <a:pt x="3017" y="71"/>
                </a:cubicBezTo>
                <a:cubicBezTo>
                  <a:pt x="3022" y="79"/>
                  <a:pt x="3027" y="89"/>
                  <a:pt x="3031" y="98"/>
                </a:cubicBezTo>
                <a:cubicBezTo>
                  <a:pt x="3035" y="108"/>
                  <a:pt x="3038" y="118"/>
                  <a:pt x="3040" y="128"/>
                </a:cubicBezTo>
                <a:cubicBezTo>
                  <a:pt x="3042" y="138"/>
                  <a:pt x="3043" y="148"/>
                  <a:pt x="3043" y="159"/>
                </a:cubicBezTo>
                <a:lnTo>
                  <a:pt x="3043" y="530"/>
                </a:lnTo>
                <a:cubicBezTo>
                  <a:pt x="3043" y="541"/>
                  <a:pt x="3042" y="551"/>
                  <a:pt x="3040" y="561"/>
                </a:cubicBezTo>
                <a:cubicBezTo>
                  <a:pt x="3038" y="572"/>
                  <a:pt x="3035" y="581"/>
                  <a:pt x="3031" y="591"/>
                </a:cubicBezTo>
                <a:cubicBezTo>
                  <a:pt x="3027" y="601"/>
                  <a:pt x="3022" y="610"/>
                  <a:pt x="3017" y="619"/>
                </a:cubicBezTo>
                <a:cubicBezTo>
                  <a:pt x="3011" y="627"/>
                  <a:pt x="3004" y="635"/>
                  <a:pt x="2997" y="643"/>
                </a:cubicBezTo>
                <a:cubicBezTo>
                  <a:pt x="2990" y="650"/>
                  <a:pt x="2982" y="657"/>
                  <a:pt x="2973" y="662"/>
                </a:cubicBezTo>
                <a:cubicBezTo>
                  <a:pt x="2964" y="668"/>
                  <a:pt x="2955" y="673"/>
                  <a:pt x="2945" y="677"/>
                </a:cubicBezTo>
                <a:cubicBezTo>
                  <a:pt x="2936" y="681"/>
                  <a:pt x="2926" y="684"/>
                  <a:pt x="2916" y="686"/>
                </a:cubicBezTo>
                <a:cubicBezTo>
                  <a:pt x="2905" y="688"/>
                  <a:pt x="2895" y="689"/>
                  <a:pt x="2885" y="689"/>
                </a:cubicBezTo>
                <a:lnTo>
                  <a:pt x="158" y="689"/>
                </a:lnTo>
                <a:cubicBezTo>
                  <a:pt x="148" y="689"/>
                  <a:pt x="138" y="688"/>
                  <a:pt x="127" y="686"/>
                </a:cubicBezTo>
                <a:cubicBezTo>
                  <a:pt x="117" y="684"/>
                  <a:pt x="107" y="681"/>
                  <a:pt x="98" y="677"/>
                </a:cubicBezTo>
                <a:cubicBezTo>
                  <a:pt x="88" y="673"/>
                  <a:pt x="79" y="668"/>
                  <a:pt x="70" y="662"/>
                </a:cubicBezTo>
                <a:cubicBezTo>
                  <a:pt x="62" y="657"/>
                  <a:pt x="54" y="650"/>
                  <a:pt x="46" y="643"/>
                </a:cubicBezTo>
                <a:cubicBezTo>
                  <a:pt x="39" y="635"/>
                  <a:pt x="32" y="627"/>
                  <a:pt x="26" y="619"/>
                </a:cubicBezTo>
                <a:cubicBezTo>
                  <a:pt x="21" y="610"/>
                  <a:pt x="16" y="601"/>
                  <a:pt x="12" y="591"/>
                </a:cubicBezTo>
                <a:cubicBezTo>
                  <a:pt x="8" y="581"/>
                  <a:pt x="5" y="572"/>
                  <a:pt x="3" y="561"/>
                </a:cubicBezTo>
                <a:cubicBezTo>
                  <a:pt x="1" y="551"/>
                  <a:pt x="0" y="541"/>
                  <a:pt x="0" y="530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2" name=""/>
          <p:cNvSpPr txBox="1"/>
          <p:nvPr/>
        </p:nvSpPr>
        <p:spPr>
          <a:xfrm>
            <a:off x="1128600" y="3494880"/>
            <a:ext cx="761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Python: 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3" name=""/>
          <p:cNvSpPr txBox="1"/>
          <p:nvPr/>
        </p:nvSpPr>
        <p:spPr>
          <a:xfrm>
            <a:off x="1955520" y="3535920"/>
            <a:ext cx="96984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280" spc="-1" strike="noStrike">
                <a:solidFill>
                  <a:srgbClr val="1f2328"/>
                </a:solidFill>
                <a:latin typeface="Courier New"/>
                <a:ea typeface="Courier New"/>
              </a:rPr>
              <a:t>matplotlib</a:t>
            </a:r>
            <a:endParaRPr b="0" lang="en-US" sz="12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4" name=""/>
          <p:cNvSpPr/>
          <p:nvPr/>
        </p:nvSpPr>
        <p:spPr>
          <a:xfrm>
            <a:off x="3857400" y="3504960"/>
            <a:ext cx="810000" cy="248040"/>
          </a:xfrm>
          <a:custGeom>
            <a:avLst/>
            <a:gdLst/>
            <a:ahLst/>
            <a:rect l="0" t="0" r="r" b="b"/>
            <a:pathLst>
              <a:path w="2250" h="689">
                <a:moveTo>
                  <a:pt x="0" y="530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2091" y="0"/>
                </a:lnTo>
                <a:cubicBezTo>
                  <a:pt x="2102" y="0"/>
                  <a:pt x="2112" y="1"/>
                  <a:pt x="2122" y="3"/>
                </a:cubicBezTo>
                <a:cubicBezTo>
                  <a:pt x="2133" y="5"/>
                  <a:pt x="2142" y="8"/>
                  <a:pt x="2152" y="12"/>
                </a:cubicBezTo>
                <a:cubicBezTo>
                  <a:pt x="2162" y="16"/>
                  <a:pt x="2171" y="21"/>
                  <a:pt x="2180" y="27"/>
                </a:cubicBezTo>
                <a:cubicBezTo>
                  <a:pt x="2188" y="33"/>
                  <a:pt x="2196" y="39"/>
                  <a:pt x="2204" y="47"/>
                </a:cubicBezTo>
                <a:cubicBezTo>
                  <a:pt x="2211" y="54"/>
                  <a:pt x="2218" y="62"/>
                  <a:pt x="2223" y="71"/>
                </a:cubicBezTo>
                <a:cubicBezTo>
                  <a:pt x="2229" y="79"/>
                  <a:pt x="2234" y="89"/>
                  <a:pt x="2238" y="98"/>
                </a:cubicBezTo>
                <a:cubicBezTo>
                  <a:pt x="2242" y="108"/>
                  <a:pt x="2245" y="118"/>
                  <a:pt x="2247" y="128"/>
                </a:cubicBezTo>
                <a:cubicBezTo>
                  <a:pt x="2249" y="138"/>
                  <a:pt x="2250" y="148"/>
                  <a:pt x="2250" y="159"/>
                </a:cubicBezTo>
                <a:lnTo>
                  <a:pt x="2250" y="530"/>
                </a:lnTo>
                <a:cubicBezTo>
                  <a:pt x="2250" y="541"/>
                  <a:pt x="2249" y="551"/>
                  <a:pt x="2247" y="561"/>
                </a:cubicBezTo>
                <a:cubicBezTo>
                  <a:pt x="2245" y="572"/>
                  <a:pt x="2242" y="581"/>
                  <a:pt x="2238" y="591"/>
                </a:cubicBezTo>
                <a:cubicBezTo>
                  <a:pt x="2234" y="601"/>
                  <a:pt x="2229" y="610"/>
                  <a:pt x="2223" y="619"/>
                </a:cubicBezTo>
                <a:cubicBezTo>
                  <a:pt x="2218" y="627"/>
                  <a:pt x="2211" y="635"/>
                  <a:pt x="2204" y="643"/>
                </a:cubicBezTo>
                <a:cubicBezTo>
                  <a:pt x="2196" y="650"/>
                  <a:pt x="2188" y="657"/>
                  <a:pt x="2180" y="662"/>
                </a:cubicBezTo>
                <a:cubicBezTo>
                  <a:pt x="2171" y="668"/>
                  <a:pt x="2162" y="673"/>
                  <a:pt x="2152" y="677"/>
                </a:cubicBezTo>
                <a:cubicBezTo>
                  <a:pt x="2142" y="681"/>
                  <a:pt x="2133" y="684"/>
                  <a:pt x="2122" y="686"/>
                </a:cubicBezTo>
                <a:cubicBezTo>
                  <a:pt x="2112" y="688"/>
                  <a:pt x="2102" y="689"/>
                  <a:pt x="2091" y="689"/>
                </a:cubicBezTo>
                <a:lnTo>
                  <a:pt x="159" y="689"/>
                </a:lnTo>
                <a:cubicBezTo>
                  <a:pt x="148" y="689"/>
                  <a:pt x="138" y="688"/>
                  <a:pt x="128" y="686"/>
                </a:cubicBezTo>
                <a:cubicBezTo>
                  <a:pt x="118" y="684"/>
                  <a:pt x="108" y="681"/>
                  <a:pt x="98" y="677"/>
                </a:cubicBezTo>
                <a:cubicBezTo>
                  <a:pt x="88" y="673"/>
                  <a:pt x="79" y="668"/>
                  <a:pt x="71" y="662"/>
                </a:cubicBezTo>
                <a:cubicBezTo>
                  <a:pt x="62" y="657"/>
                  <a:pt x="54" y="650"/>
                  <a:pt x="47" y="643"/>
                </a:cubicBezTo>
                <a:cubicBezTo>
                  <a:pt x="39" y="635"/>
                  <a:pt x="33" y="627"/>
                  <a:pt x="27" y="619"/>
                </a:cubicBezTo>
                <a:cubicBezTo>
                  <a:pt x="21" y="610"/>
                  <a:pt x="16" y="601"/>
                  <a:pt x="12" y="591"/>
                </a:cubicBezTo>
                <a:cubicBezTo>
                  <a:pt x="8" y="581"/>
                  <a:pt x="5" y="572"/>
                  <a:pt x="3" y="561"/>
                </a:cubicBezTo>
                <a:cubicBezTo>
                  <a:pt x="1" y="551"/>
                  <a:pt x="0" y="541"/>
                  <a:pt x="0" y="530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5" name=""/>
          <p:cNvSpPr txBox="1"/>
          <p:nvPr/>
        </p:nvSpPr>
        <p:spPr>
          <a:xfrm>
            <a:off x="2991960" y="3494880"/>
            <a:ext cx="866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(гибкий), 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6" name=""/>
          <p:cNvSpPr txBox="1"/>
          <p:nvPr/>
        </p:nvSpPr>
        <p:spPr>
          <a:xfrm>
            <a:off x="3923640" y="3535920"/>
            <a:ext cx="67896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280" spc="-1" strike="noStrike">
                <a:solidFill>
                  <a:srgbClr val="1f2328"/>
                </a:solidFill>
                <a:latin typeface="Courier New"/>
                <a:ea typeface="Courier New"/>
              </a:rPr>
              <a:t>seaborn</a:t>
            </a:r>
            <a:endParaRPr b="0" lang="en-US" sz="12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7" name=""/>
          <p:cNvSpPr/>
          <p:nvPr/>
        </p:nvSpPr>
        <p:spPr>
          <a:xfrm>
            <a:off x="7124400" y="3504960"/>
            <a:ext cx="714960" cy="248040"/>
          </a:xfrm>
          <a:custGeom>
            <a:avLst/>
            <a:gdLst/>
            <a:ahLst/>
            <a:rect l="0" t="0" r="r" b="b"/>
            <a:pathLst>
              <a:path w="1986" h="689">
                <a:moveTo>
                  <a:pt x="0" y="530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80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9" y="0"/>
                  <a:pt x="159" y="0"/>
                </a:cubicBezTo>
                <a:lnTo>
                  <a:pt x="1827" y="0"/>
                </a:lnTo>
                <a:cubicBezTo>
                  <a:pt x="1837" y="0"/>
                  <a:pt x="1848" y="1"/>
                  <a:pt x="1858" y="3"/>
                </a:cubicBezTo>
                <a:cubicBezTo>
                  <a:pt x="1868" y="5"/>
                  <a:pt x="1878" y="8"/>
                  <a:pt x="1888" y="12"/>
                </a:cubicBezTo>
                <a:cubicBezTo>
                  <a:pt x="1897" y="16"/>
                  <a:pt x="1906" y="21"/>
                  <a:pt x="1915" y="27"/>
                </a:cubicBezTo>
                <a:cubicBezTo>
                  <a:pt x="1924" y="33"/>
                  <a:pt x="1932" y="39"/>
                  <a:pt x="1939" y="47"/>
                </a:cubicBezTo>
                <a:cubicBezTo>
                  <a:pt x="1947" y="54"/>
                  <a:pt x="1953" y="62"/>
                  <a:pt x="1959" y="71"/>
                </a:cubicBezTo>
                <a:cubicBezTo>
                  <a:pt x="1965" y="79"/>
                  <a:pt x="1970" y="89"/>
                  <a:pt x="1974" y="98"/>
                </a:cubicBezTo>
                <a:cubicBezTo>
                  <a:pt x="1978" y="108"/>
                  <a:pt x="1981" y="118"/>
                  <a:pt x="1983" y="128"/>
                </a:cubicBezTo>
                <a:cubicBezTo>
                  <a:pt x="1985" y="138"/>
                  <a:pt x="1986" y="148"/>
                  <a:pt x="1986" y="159"/>
                </a:cubicBezTo>
                <a:lnTo>
                  <a:pt x="1986" y="530"/>
                </a:lnTo>
                <a:cubicBezTo>
                  <a:pt x="1986" y="541"/>
                  <a:pt x="1985" y="551"/>
                  <a:pt x="1983" y="561"/>
                </a:cubicBezTo>
                <a:cubicBezTo>
                  <a:pt x="1981" y="572"/>
                  <a:pt x="1978" y="581"/>
                  <a:pt x="1974" y="591"/>
                </a:cubicBezTo>
                <a:cubicBezTo>
                  <a:pt x="1970" y="601"/>
                  <a:pt x="1965" y="610"/>
                  <a:pt x="1959" y="619"/>
                </a:cubicBezTo>
                <a:cubicBezTo>
                  <a:pt x="1953" y="627"/>
                  <a:pt x="1947" y="635"/>
                  <a:pt x="1939" y="643"/>
                </a:cubicBezTo>
                <a:cubicBezTo>
                  <a:pt x="1932" y="650"/>
                  <a:pt x="1924" y="657"/>
                  <a:pt x="1915" y="662"/>
                </a:cubicBezTo>
                <a:cubicBezTo>
                  <a:pt x="1906" y="668"/>
                  <a:pt x="1897" y="673"/>
                  <a:pt x="1888" y="677"/>
                </a:cubicBezTo>
                <a:cubicBezTo>
                  <a:pt x="1878" y="681"/>
                  <a:pt x="1868" y="684"/>
                  <a:pt x="1858" y="686"/>
                </a:cubicBezTo>
                <a:cubicBezTo>
                  <a:pt x="1848" y="688"/>
                  <a:pt x="1837" y="689"/>
                  <a:pt x="1827" y="689"/>
                </a:cubicBezTo>
                <a:lnTo>
                  <a:pt x="159" y="689"/>
                </a:lnTo>
                <a:cubicBezTo>
                  <a:pt x="149" y="689"/>
                  <a:pt x="138" y="688"/>
                  <a:pt x="128" y="686"/>
                </a:cubicBezTo>
                <a:cubicBezTo>
                  <a:pt x="118" y="684"/>
                  <a:pt x="108" y="681"/>
                  <a:pt x="98" y="677"/>
                </a:cubicBezTo>
                <a:cubicBezTo>
                  <a:pt x="89" y="673"/>
                  <a:pt x="80" y="668"/>
                  <a:pt x="71" y="662"/>
                </a:cubicBezTo>
                <a:cubicBezTo>
                  <a:pt x="62" y="657"/>
                  <a:pt x="54" y="650"/>
                  <a:pt x="47" y="643"/>
                </a:cubicBezTo>
                <a:cubicBezTo>
                  <a:pt x="39" y="635"/>
                  <a:pt x="33" y="627"/>
                  <a:pt x="27" y="619"/>
                </a:cubicBezTo>
                <a:cubicBezTo>
                  <a:pt x="21" y="610"/>
                  <a:pt x="16" y="601"/>
                  <a:pt x="12" y="591"/>
                </a:cubicBezTo>
                <a:cubicBezTo>
                  <a:pt x="8" y="581"/>
                  <a:pt x="5" y="572"/>
                  <a:pt x="3" y="561"/>
                </a:cubicBezTo>
                <a:cubicBezTo>
                  <a:pt x="1" y="551"/>
                  <a:pt x="0" y="541"/>
                  <a:pt x="0" y="530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8" name=""/>
          <p:cNvSpPr txBox="1"/>
          <p:nvPr/>
        </p:nvSpPr>
        <p:spPr>
          <a:xfrm>
            <a:off x="4668840" y="3494880"/>
            <a:ext cx="2462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(красиво, статистический), 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9" name=""/>
          <p:cNvSpPr txBox="1"/>
          <p:nvPr/>
        </p:nvSpPr>
        <p:spPr>
          <a:xfrm>
            <a:off x="7188120" y="3535920"/>
            <a:ext cx="58140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280" spc="-1" strike="noStrike">
                <a:solidFill>
                  <a:srgbClr val="1f2328"/>
                </a:solidFill>
                <a:latin typeface="Courier New"/>
                <a:ea typeface="Courier New"/>
              </a:rPr>
              <a:t>plotly</a:t>
            </a:r>
            <a:endParaRPr b="0" lang="en-US" sz="12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0" name=""/>
          <p:cNvSpPr/>
          <p:nvPr/>
        </p:nvSpPr>
        <p:spPr>
          <a:xfrm>
            <a:off x="952200" y="39240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1" name=""/>
          <p:cNvSpPr txBox="1"/>
          <p:nvPr/>
        </p:nvSpPr>
        <p:spPr>
          <a:xfrm>
            <a:off x="7836120" y="3494880"/>
            <a:ext cx="1575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(интерактивный).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2" name=""/>
          <p:cNvSpPr/>
          <p:nvPr/>
        </p:nvSpPr>
        <p:spPr>
          <a:xfrm>
            <a:off x="952200" y="42573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3" name=""/>
          <p:cNvSpPr txBox="1"/>
          <p:nvPr/>
        </p:nvSpPr>
        <p:spPr>
          <a:xfrm>
            <a:off x="1128600" y="3837600"/>
            <a:ext cx="5319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BI-системы: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Tableau, Power BI — для дашбордов без кода.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4" name=""/>
          <p:cNvSpPr/>
          <p:nvPr/>
        </p:nvSpPr>
        <p:spPr>
          <a:xfrm>
            <a:off x="3552480" y="4181400"/>
            <a:ext cx="810000" cy="238320"/>
          </a:xfrm>
          <a:custGeom>
            <a:avLst/>
            <a:gdLst/>
            <a:ahLst/>
            <a:rect l="0" t="0" r="r" b="b"/>
            <a:pathLst>
              <a:path w="2250" h="662">
                <a:moveTo>
                  <a:pt x="0" y="502"/>
                </a:moveTo>
                <a:lnTo>
                  <a:pt x="0" y="158"/>
                </a:lnTo>
                <a:cubicBezTo>
                  <a:pt x="0" y="148"/>
                  <a:pt x="1" y="138"/>
                  <a:pt x="4" y="127"/>
                </a:cubicBezTo>
                <a:cubicBezTo>
                  <a:pt x="6" y="117"/>
                  <a:pt x="9" y="107"/>
                  <a:pt x="13" y="98"/>
                </a:cubicBezTo>
                <a:cubicBezTo>
                  <a:pt x="17" y="88"/>
                  <a:pt x="21" y="79"/>
                  <a:pt x="27" y="70"/>
                </a:cubicBezTo>
                <a:cubicBezTo>
                  <a:pt x="33" y="62"/>
                  <a:pt x="40" y="54"/>
                  <a:pt x="47" y="46"/>
                </a:cubicBezTo>
                <a:cubicBezTo>
                  <a:pt x="54" y="39"/>
                  <a:pt x="62" y="32"/>
                  <a:pt x="71" y="26"/>
                </a:cubicBezTo>
                <a:cubicBezTo>
                  <a:pt x="80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9" y="0"/>
                  <a:pt x="159" y="0"/>
                </a:cubicBezTo>
                <a:lnTo>
                  <a:pt x="2092" y="0"/>
                </a:lnTo>
                <a:cubicBezTo>
                  <a:pt x="2102" y="0"/>
                  <a:pt x="2112" y="1"/>
                  <a:pt x="2123" y="3"/>
                </a:cubicBezTo>
                <a:cubicBezTo>
                  <a:pt x="2133" y="5"/>
                  <a:pt x="2143" y="8"/>
                  <a:pt x="2152" y="12"/>
                </a:cubicBezTo>
                <a:cubicBezTo>
                  <a:pt x="2162" y="16"/>
                  <a:pt x="2171" y="21"/>
                  <a:pt x="2180" y="26"/>
                </a:cubicBezTo>
                <a:cubicBezTo>
                  <a:pt x="2189" y="32"/>
                  <a:pt x="2197" y="39"/>
                  <a:pt x="2204" y="46"/>
                </a:cubicBezTo>
                <a:cubicBezTo>
                  <a:pt x="2211" y="54"/>
                  <a:pt x="2218" y="62"/>
                  <a:pt x="2224" y="70"/>
                </a:cubicBezTo>
                <a:cubicBezTo>
                  <a:pt x="2229" y="79"/>
                  <a:pt x="2234" y="88"/>
                  <a:pt x="2238" y="98"/>
                </a:cubicBezTo>
                <a:cubicBezTo>
                  <a:pt x="2242" y="107"/>
                  <a:pt x="2245" y="117"/>
                  <a:pt x="2247" y="127"/>
                </a:cubicBezTo>
                <a:cubicBezTo>
                  <a:pt x="2249" y="138"/>
                  <a:pt x="2250" y="148"/>
                  <a:pt x="2250" y="158"/>
                </a:cubicBezTo>
                <a:lnTo>
                  <a:pt x="2250" y="502"/>
                </a:lnTo>
                <a:cubicBezTo>
                  <a:pt x="2250" y="513"/>
                  <a:pt x="2249" y="523"/>
                  <a:pt x="2247" y="533"/>
                </a:cubicBezTo>
                <a:cubicBezTo>
                  <a:pt x="2245" y="544"/>
                  <a:pt x="2242" y="554"/>
                  <a:pt x="2238" y="563"/>
                </a:cubicBezTo>
                <a:cubicBezTo>
                  <a:pt x="2234" y="573"/>
                  <a:pt x="2229" y="582"/>
                  <a:pt x="2224" y="591"/>
                </a:cubicBezTo>
                <a:cubicBezTo>
                  <a:pt x="2218" y="599"/>
                  <a:pt x="2211" y="607"/>
                  <a:pt x="2204" y="616"/>
                </a:cubicBezTo>
                <a:cubicBezTo>
                  <a:pt x="2197" y="623"/>
                  <a:pt x="2189" y="630"/>
                  <a:pt x="2180" y="635"/>
                </a:cubicBezTo>
                <a:cubicBezTo>
                  <a:pt x="2171" y="641"/>
                  <a:pt x="2162" y="646"/>
                  <a:pt x="2152" y="650"/>
                </a:cubicBezTo>
                <a:cubicBezTo>
                  <a:pt x="2143" y="654"/>
                  <a:pt x="2133" y="657"/>
                  <a:pt x="2123" y="659"/>
                </a:cubicBezTo>
                <a:cubicBezTo>
                  <a:pt x="2112" y="661"/>
                  <a:pt x="2102" y="662"/>
                  <a:pt x="2092" y="662"/>
                </a:cubicBezTo>
                <a:lnTo>
                  <a:pt x="159" y="662"/>
                </a:lnTo>
                <a:cubicBezTo>
                  <a:pt x="149" y="662"/>
                  <a:pt x="138" y="661"/>
                  <a:pt x="128" y="659"/>
                </a:cubicBezTo>
                <a:cubicBezTo>
                  <a:pt x="118" y="657"/>
                  <a:pt x="108" y="654"/>
                  <a:pt x="98" y="650"/>
                </a:cubicBezTo>
                <a:cubicBezTo>
                  <a:pt x="89" y="646"/>
                  <a:pt x="80" y="641"/>
                  <a:pt x="71" y="635"/>
                </a:cubicBezTo>
                <a:cubicBezTo>
                  <a:pt x="62" y="630"/>
                  <a:pt x="54" y="623"/>
                  <a:pt x="47" y="616"/>
                </a:cubicBezTo>
                <a:cubicBezTo>
                  <a:pt x="40" y="607"/>
                  <a:pt x="33" y="599"/>
                  <a:pt x="27" y="591"/>
                </a:cubicBezTo>
                <a:cubicBezTo>
                  <a:pt x="21" y="582"/>
                  <a:pt x="17" y="573"/>
                  <a:pt x="13" y="563"/>
                </a:cubicBezTo>
                <a:cubicBezTo>
                  <a:pt x="9" y="554"/>
                  <a:pt x="6" y="544"/>
                  <a:pt x="4" y="533"/>
                </a:cubicBezTo>
                <a:cubicBezTo>
                  <a:pt x="1" y="523"/>
                  <a:pt x="0" y="513"/>
                  <a:pt x="0" y="502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15" name=""/>
          <p:cNvSpPr txBox="1"/>
          <p:nvPr/>
        </p:nvSpPr>
        <p:spPr>
          <a:xfrm>
            <a:off x="1128600" y="4170960"/>
            <a:ext cx="2443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Рекомендация: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Начните с 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6" name=""/>
          <p:cNvSpPr txBox="1"/>
          <p:nvPr/>
        </p:nvSpPr>
        <p:spPr>
          <a:xfrm>
            <a:off x="3621600" y="4212360"/>
            <a:ext cx="678960" cy="18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280" spc="-1" strike="noStrike">
                <a:solidFill>
                  <a:srgbClr val="1f2328"/>
                </a:solidFill>
                <a:latin typeface="Courier New"/>
                <a:ea typeface="Courier New"/>
              </a:rPr>
              <a:t>seaborn</a:t>
            </a:r>
            <a:endParaRPr b="0" lang="en-US" sz="128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7" name=""/>
          <p:cNvSpPr txBox="1"/>
          <p:nvPr/>
        </p:nvSpPr>
        <p:spPr>
          <a:xfrm>
            <a:off x="4366440" y="4170960"/>
            <a:ext cx="1675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EDA в Python.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8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9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1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3" name=""/>
          <p:cNvSpPr txBox="1"/>
          <p:nvPr/>
        </p:nvSpPr>
        <p:spPr>
          <a:xfrm>
            <a:off x="747720" y="1290240"/>
            <a:ext cx="40042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Золотые правила визуализации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4" name=""/>
          <p:cNvSpPr txBox="1"/>
          <p:nvPr/>
        </p:nvSpPr>
        <p:spPr>
          <a:xfrm>
            <a:off x="747720" y="1896480"/>
            <a:ext cx="195300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Главные заповеди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5" name=""/>
          <p:cNvSpPr txBox="1"/>
          <p:nvPr/>
        </p:nvSpPr>
        <p:spPr>
          <a:xfrm>
            <a:off x="916920" y="2332800"/>
            <a:ext cx="3068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Знай свою аудиторию и цель.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6" name=""/>
          <p:cNvSpPr txBox="1"/>
          <p:nvPr/>
        </p:nvSpPr>
        <p:spPr>
          <a:xfrm>
            <a:off x="916920" y="2666160"/>
            <a:ext cx="4677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2.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Выбирай простоту и ясность над сложностью.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7" name=""/>
          <p:cNvSpPr txBox="1"/>
          <p:nvPr/>
        </p:nvSpPr>
        <p:spPr>
          <a:xfrm>
            <a:off x="916920" y="2999520"/>
            <a:ext cx="4089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3.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Всегда начинай ось с нуля для bar chart.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8" name=""/>
          <p:cNvSpPr txBox="1"/>
          <p:nvPr/>
        </p:nvSpPr>
        <p:spPr>
          <a:xfrm>
            <a:off x="916920" y="3332880"/>
            <a:ext cx="5034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4.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Подписывай оси и добавляй понятный заголовок.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9" name=""/>
          <p:cNvSpPr txBox="1"/>
          <p:nvPr/>
        </p:nvSpPr>
        <p:spPr>
          <a:xfrm>
            <a:off x="916920" y="3666240"/>
            <a:ext cx="4996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5.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Используй цвет с умом и для выделения смысла.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0" name=""/>
          <p:cNvSpPr txBox="1"/>
          <p:nvPr/>
        </p:nvSpPr>
        <p:spPr>
          <a:xfrm>
            <a:off x="916920" y="3999600"/>
            <a:ext cx="33213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6.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Удаляй весь визуальный мусор.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1" name=""/>
          <p:cNvSpPr txBox="1"/>
          <p:nvPr/>
        </p:nvSpPr>
        <p:spPr>
          <a:xfrm>
            <a:off x="916920" y="4332960"/>
            <a:ext cx="4613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7.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Сортируй категории для лучшего восприятия.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2" name=""/>
          <p:cNvSpPr txBox="1"/>
          <p:nvPr/>
        </p:nvSpPr>
        <p:spPr>
          <a:xfrm>
            <a:off x="916920" y="4666320"/>
            <a:ext cx="3720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8.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Не используй 3D-графики (никогда!).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3" name=""/>
          <p:cNvSpPr txBox="1"/>
          <p:nvPr/>
        </p:nvSpPr>
        <p:spPr>
          <a:xfrm>
            <a:off x="916920" y="4999680"/>
            <a:ext cx="2619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9.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Говори правду данными.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4" name=""/>
          <p:cNvSpPr txBox="1"/>
          <p:nvPr/>
        </p:nvSpPr>
        <p:spPr>
          <a:xfrm>
            <a:off x="811080" y="5333040"/>
            <a:ext cx="4640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10.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Спрашивай «So what?» для каждого графика.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5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6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0" name=""/>
          <p:cNvSpPr txBox="1"/>
          <p:nvPr/>
        </p:nvSpPr>
        <p:spPr>
          <a:xfrm>
            <a:off x="747720" y="2195280"/>
            <a:ext cx="32119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Итоги: EDA как суперсила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1" name=""/>
          <p:cNvSpPr txBox="1"/>
          <p:nvPr/>
        </p:nvSpPr>
        <p:spPr>
          <a:xfrm>
            <a:off x="916920" y="2761200"/>
            <a:ext cx="5259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1. EDA — это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образ мышления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, а не просто этап проекта.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2" name=""/>
          <p:cNvSpPr txBox="1"/>
          <p:nvPr/>
        </p:nvSpPr>
        <p:spPr>
          <a:xfrm>
            <a:off x="916920" y="3094560"/>
            <a:ext cx="9662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2.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Правильный выбор графика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— ключ как к результативной работе с заказчиком, так и к моделированию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3" name=""/>
          <p:cNvSpPr txBox="1"/>
          <p:nvPr/>
        </p:nvSpPr>
        <p:spPr>
          <a:xfrm>
            <a:off x="916920" y="3427920"/>
            <a:ext cx="4894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3. Следуй принципам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«Show, don't tell»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«So what?»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4" name=""/>
          <p:cNvSpPr txBox="1"/>
          <p:nvPr/>
        </p:nvSpPr>
        <p:spPr>
          <a:xfrm>
            <a:off x="916920" y="3761280"/>
            <a:ext cx="6482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4. Хорошая визуализация — это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честная, простая и акцентированная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5" name=""/>
          <p:cNvSpPr txBox="1"/>
          <p:nvPr/>
        </p:nvSpPr>
        <p:spPr>
          <a:xfrm>
            <a:off x="916920" y="4094640"/>
            <a:ext cx="5584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5. Практикуйся в преобразовании плохих графиков в хорошие.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6" name=""/>
          <p:cNvSpPr txBox="1"/>
          <p:nvPr/>
        </p:nvSpPr>
        <p:spPr>
          <a:xfrm>
            <a:off x="916920" y="4428000"/>
            <a:ext cx="6779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6. Ваша цель — не просто построить график, а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извлечь и донести инсайт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7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8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747720" y="1080720"/>
            <a:ext cx="25383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Принцип «So what?»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47720" y="1686960"/>
            <a:ext cx="340524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Всегда задавай вопрос «И что?»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747720" y="2132640"/>
            <a:ext cx="57326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Построить красивый график, но который не отвечает ни на один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747720" y="2418480"/>
            <a:ext cx="1361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вопрос - плохо.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747720" y="2704320"/>
            <a:ext cx="4991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Каждая визуализация должна иметь цель и отвечать на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747720" y="2989800"/>
            <a:ext cx="1748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конкретный вопрос.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952200" y="395280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7"/>
                  <a:pt x="40" y="11"/>
                  <a:pt x="49" y="7"/>
                </a:cubicBezTo>
                <a:cubicBezTo>
                  <a:pt x="59" y="3"/>
                  <a:pt x="69" y="0"/>
                  <a:pt x="80" y="0"/>
                </a:cubicBezTo>
                <a:cubicBezTo>
                  <a:pt x="90" y="0"/>
                  <a:pt x="100" y="3"/>
                  <a:pt x="110" y="7"/>
                </a:cubicBezTo>
                <a:cubicBezTo>
                  <a:pt x="121" y="11"/>
                  <a:pt x="129" y="17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747720" y="3427920"/>
            <a:ext cx="1933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Примеры вопросов: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952200" y="4286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128600" y="3866040"/>
            <a:ext cx="5240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«Как распределена цена недвижимости?» -&gt; Гистограмма.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1128600" y="4199400"/>
            <a:ext cx="5360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«Есть ли связь между бюджетом на фильм и его сборами?»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"/>
          <p:cNvSpPr/>
          <p:nvPr/>
        </p:nvSpPr>
        <p:spPr>
          <a:xfrm>
            <a:off x="952200" y="49053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9"/>
                  <a:pt x="6" y="50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50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1128600" y="4485240"/>
            <a:ext cx="1244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-&gt; Scatter plot.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1128600" y="4818600"/>
            <a:ext cx="5371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«В каком месяце наши продажи максимальны?» -&gt; Line plot.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"/>
          <p:cNvSpPr txBox="1"/>
          <p:nvPr/>
        </p:nvSpPr>
        <p:spPr>
          <a:xfrm>
            <a:off x="747720" y="5256720"/>
            <a:ext cx="5837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Прежде чем строить график, спроси себя: «Что я хочу чтоб стало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747720" y="5542560"/>
            <a:ext cx="2907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понятно, глядя на этот график?»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7372440" y="1514520"/>
            <a:ext cx="4762080" cy="381924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747720" y="928440"/>
            <a:ext cx="426168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Классификация графиков по цели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"/>
          <p:cNvSpPr/>
          <p:nvPr/>
        </p:nvSpPr>
        <p:spPr>
          <a:xfrm>
            <a:off x="952200" y="20667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2"/>
                  <a:pt x="150" y="40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747720" y="1534320"/>
            <a:ext cx="249084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Какой график для чего?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1128600" y="1980360"/>
            <a:ext cx="4351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Распределение одной числовой переменной: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"/>
          <p:cNvSpPr/>
          <p:nvPr/>
        </p:nvSpPr>
        <p:spPr>
          <a:xfrm>
            <a:off x="952200" y="26859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1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59"/>
                  <a:pt x="6" y="50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50"/>
                </a:cubicBezTo>
                <a:cubicBezTo>
                  <a:pt x="158" y="59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128600" y="2265840"/>
            <a:ext cx="2852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Гистограмма, KDE plot, Box plot.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128600" y="2599200"/>
            <a:ext cx="53010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Распределение одной категориальной переменной: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Bar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952200" y="330516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80"/>
                </a:moveTo>
                <a:cubicBezTo>
                  <a:pt x="160" y="90"/>
                  <a:pt x="158" y="101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1"/>
                  <a:pt x="0" y="90"/>
                  <a:pt x="0" y="80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128600" y="2885040"/>
            <a:ext cx="3118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chart, Pie chart (не рекомендуется).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1128600" y="3218400"/>
            <a:ext cx="51624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Связь между двумя числовыми переменными: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Scatter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952200" y="39240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40"/>
                  <a:pt x="16" y="31"/>
                  <a:pt x="24" y="24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4"/>
                </a:cubicBezTo>
                <a:cubicBezTo>
                  <a:pt x="144" y="31"/>
                  <a:pt x="150" y="40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1128600" y="3504240"/>
            <a:ext cx="3103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plot, Hexbin plot, Линейный график.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128600" y="3837600"/>
            <a:ext cx="54169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Связь между числовой и категориальной переменными: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"/>
          <p:cNvSpPr/>
          <p:nvPr/>
        </p:nvSpPr>
        <p:spPr>
          <a:xfrm>
            <a:off x="952200" y="45432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1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1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1128600" y="4123440"/>
            <a:ext cx="2552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Box plot, Violin plot, Bar chart.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1128600" y="4456800"/>
            <a:ext cx="51076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Связь между двумя категориальными переменными: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"/>
          <p:cNvSpPr/>
          <p:nvPr/>
        </p:nvSpPr>
        <p:spPr>
          <a:xfrm>
            <a:off x="952200" y="516240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1128600" y="4742640"/>
            <a:ext cx="45802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Heatmap, Сгруппированная столбчатая диаграмма.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"/>
          <p:cNvSpPr/>
          <p:nvPr/>
        </p:nvSpPr>
        <p:spPr>
          <a:xfrm>
            <a:off x="952200" y="549576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5"/>
                </a:cubicBezTo>
                <a:cubicBezTo>
                  <a:pt x="16" y="128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1128600" y="5076000"/>
            <a:ext cx="3628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Данные за время: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Line chart, Area chart.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1128600" y="5409360"/>
            <a:ext cx="4813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Многомерные данные (3+ измерения):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Scatter plot с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1128600" y="5694840"/>
            <a:ext cx="2800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цветом/размером, Bubble chart.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848720" y="2257560"/>
            <a:ext cx="3809520" cy="235224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747720" y="766440"/>
            <a:ext cx="30668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Гистограмма (Histogram)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747720" y="1372320"/>
            <a:ext cx="2364480" cy="233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650" spc="-1" strike="noStrike">
                <a:solidFill>
                  <a:srgbClr val="1f2328"/>
                </a:solidFill>
                <a:latin typeface="Arial"/>
                <a:ea typeface="Arial"/>
              </a:rPr>
              <a:t>Форма распределения</a:t>
            </a:r>
            <a:endParaRPr b="0" lang="en-US" sz="16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747720" y="1808640"/>
            <a:ext cx="53607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Как часто значения числовой переменной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747720" y="2094480"/>
            <a:ext cx="57128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попадают в определенные интервалы. По смыслу - то же самое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"/>
          <p:cNvSpPr/>
          <p:nvPr/>
        </p:nvSpPr>
        <p:spPr>
          <a:xfrm>
            <a:off x="5077440" y="2451240"/>
            <a:ext cx="122400" cy="145080"/>
          </a:xfrm>
          <a:custGeom>
            <a:avLst/>
            <a:gdLst/>
            <a:ahLst/>
            <a:rect l="0" t="0" r="r" b="b"/>
            <a:pathLst>
              <a:path w="340" h="403">
                <a:moveTo>
                  <a:pt x="39" y="98"/>
                </a:moveTo>
                <a:cubicBezTo>
                  <a:pt x="39" y="96"/>
                  <a:pt x="40" y="95"/>
                  <a:pt x="40" y="93"/>
                </a:cubicBezTo>
                <a:cubicBezTo>
                  <a:pt x="41" y="91"/>
                  <a:pt x="42" y="86"/>
                  <a:pt x="43" y="79"/>
                </a:cubicBezTo>
                <a:cubicBezTo>
                  <a:pt x="45" y="72"/>
                  <a:pt x="47" y="65"/>
                  <a:pt x="50" y="59"/>
                </a:cubicBezTo>
                <a:cubicBezTo>
                  <a:pt x="52" y="53"/>
                  <a:pt x="55" y="46"/>
                  <a:pt x="59" y="38"/>
                </a:cubicBezTo>
                <a:cubicBezTo>
                  <a:pt x="63" y="30"/>
                  <a:pt x="67" y="24"/>
                  <a:pt x="72" y="19"/>
                </a:cubicBezTo>
                <a:cubicBezTo>
                  <a:pt x="76" y="15"/>
                  <a:pt x="82" y="10"/>
                  <a:pt x="88" y="5"/>
                </a:cubicBezTo>
                <a:cubicBezTo>
                  <a:pt x="95" y="1"/>
                  <a:pt x="102" y="-1"/>
                  <a:pt x="109" y="0"/>
                </a:cubicBezTo>
                <a:cubicBezTo>
                  <a:pt x="141" y="0"/>
                  <a:pt x="161" y="13"/>
                  <a:pt x="170" y="40"/>
                </a:cubicBezTo>
                <a:lnTo>
                  <a:pt x="176" y="35"/>
                </a:lnTo>
                <a:cubicBezTo>
                  <a:pt x="202" y="11"/>
                  <a:pt x="227" y="0"/>
                  <a:pt x="251" y="0"/>
                </a:cubicBezTo>
                <a:cubicBezTo>
                  <a:pt x="279" y="0"/>
                  <a:pt x="301" y="10"/>
                  <a:pt x="316" y="29"/>
                </a:cubicBezTo>
                <a:cubicBezTo>
                  <a:pt x="332" y="49"/>
                  <a:pt x="340" y="73"/>
                  <a:pt x="340" y="102"/>
                </a:cubicBezTo>
                <a:cubicBezTo>
                  <a:pt x="340" y="147"/>
                  <a:pt x="324" y="189"/>
                  <a:pt x="292" y="228"/>
                </a:cubicBezTo>
                <a:cubicBezTo>
                  <a:pt x="258" y="267"/>
                  <a:pt x="222" y="286"/>
                  <a:pt x="182" y="286"/>
                </a:cubicBezTo>
                <a:cubicBezTo>
                  <a:pt x="173" y="286"/>
                  <a:pt x="164" y="285"/>
                  <a:pt x="157" y="283"/>
                </a:cubicBezTo>
                <a:cubicBezTo>
                  <a:pt x="153" y="281"/>
                  <a:pt x="148" y="277"/>
                  <a:pt x="143" y="273"/>
                </a:cubicBezTo>
                <a:cubicBezTo>
                  <a:pt x="138" y="269"/>
                  <a:pt x="134" y="265"/>
                  <a:pt x="131" y="262"/>
                </a:cubicBezTo>
                <a:lnTo>
                  <a:pt x="126" y="257"/>
                </a:lnTo>
                <a:cubicBezTo>
                  <a:pt x="126" y="258"/>
                  <a:pt x="121" y="276"/>
                  <a:pt x="112" y="312"/>
                </a:cubicBezTo>
                <a:cubicBezTo>
                  <a:pt x="103" y="349"/>
                  <a:pt x="99" y="367"/>
                  <a:pt x="99" y="367"/>
                </a:cubicBezTo>
                <a:cubicBezTo>
                  <a:pt x="99" y="370"/>
                  <a:pt x="101" y="371"/>
                  <a:pt x="104" y="372"/>
                </a:cubicBezTo>
                <a:cubicBezTo>
                  <a:pt x="107" y="372"/>
                  <a:pt x="115" y="373"/>
                  <a:pt x="127" y="374"/>
                </a:cubicBezTo>
                <a:lnTo>
                  <a:pt x="143" y="374"/>
                </a:lnTo>
                <a:cubicBezTo>
                  <a:pt x="146" y="377"/>
                  <a:pt x="147" y="379"/>
                  <a:pt x="147" y="379"/>
                </a:cubicBezTo>
                <a:cubicBezTo>
                  <a:pt x="147" y="380"/>
                  <a:pt x="146" y="384"/>
                  <a:pt x="145" y="391"/>
                </a:cubicBezTo>
                <a:cubicBezTo>
                  <a:pt x="144" y="396"/>
                  <a:pt x="143" y="399"/>
                  <a:pt x="141" y="400"/>
                </a:cubicBezTo>
                <a:cubicBezTo>
                  <a:pt x="140" y="402"/>
                  <a:pt x="137" y="402"/>
                  <a:pt x="133" y="403"/>
                </a:cubicBezTo>
                <a:cubicBezTo>
                  <a:pt x="132" y="403"/>
                  <a:pt x="130" y="403"/>
                  <a:pt x="126" y="403"/>
                </a:cubicBezTo>
                <a:cubicBezTo>
                  <a:pt x="122" y="403"/>
                  <a:pt x="115" y="403"/>
                  <a:pt x="105" y="402"/>
                </a:cubicBezTo>
                <a:cubicBezTo>
                  <a:pt x="94" y="402"/>
                  <a:pt x="81" y="402"/>
                  <a:pt x="65" y="402"/>
                </a:cubicBezTo>
                <a:cubicBezTo>
                  <a:pt x="36" y="402"/>
                  <a:pt x="17" y="402"/>
                  <a:pt x="9" y="403"/>
                </a:cubicBezTo>
                <a:lnTo>
                  <a:pt x="4" y="403"/>
                </a:lnTo>
                <a:cubicBezTo>
                  <a:pt x="1" y="400"/>
                  <a:pt x="0" y="398"/>
                  <a:pt x="0" y="396"/>
                </a:cubicBezTo>
                <a:cubicBezTo>
                  <a:pt x="1" y="384"/>
                  <a:pt x="3" y="377"/>
                  <a:pt x="8" y="374"/>
                </a:cubicBezTo>
                <a:lnTo>
                  <a:pt x="21" y="374"/>
                </a:lnTo>
                <a:cubicBezTo>
                  <a:pt x="35" y="373"/>
                  <a:pt x="43" y="371"/>
                  <a:pt x="45" y="366"/>
                </a:cubicBezTo>
                <a:cubicBezTo>
                  <a:pt x="47" y="364"/>
                  <a:pt x="59" y="313"/>
                  <a:pt x="84" y="214"/>
                </a:cubicBezTo>
                <a:cubicBezTo>
                  <a:pt x="108" y="116"/>
                  <a:pt x="121" y="64"/>
                  <a:pt x="122" y="58"/>
                </a:cubicBezTo>
                <a:cubicBezTo>
                  <a:pt x="123" y="56"/>
                  <a:pt x="123" y="53"/>
                  <a:pt x="123" y="49"/>
                </a:cubicBezTo>
                <a:cubicBezTo>
                  <a:pt x="123" y="32"/>
                  <a:pt x="118" y="23"/>
                  <a:pt x="107" y="23"/>
                </a:cubicBezTo>
                <a:cubicBezTo>
                  <a:pt x="98" y="23"/>
                  <a:pt x="90" y="29"/>
                  <a:pt x="84" y="41"/>
                </a:cubicBezTo>
                <a:cubicBezTo>
                  <a:pt x="78" y="53"/>
                  <a:pt x="73" y="66"/>
                  <a:pt x="69" y="79"/>
                </a:cubicBezTo>
                <a:cubicBezTo>
                  <a:pt x="66" y="93"/>
                  <a:pt x="63" y="101"/>
                  <a:pt x="62" y="102"/>
                </a:cubicBezTo>
                <a:cubicBezTo>
                  <a:pt x="61" y="103"/>
                  <a:pt x="57" y="103"/>
                  <a:pt x="52" y="103"/>
                </a:cubicBezTo>
                <a:lnTo>
                  <a:pt x="43" y="103"/>
                </a:lnTo>
                <a:cubicBezTo>
                  <a:pt x="40" y="101"/>
                  <a:pt x="39" y="99"/>
                  <a:pt x="39" y="98"/>
                </a:cubicBezTo>
                <a:moveTo>
                  <a:pt x="137" y="215"/>
                </a:moveTo>
                <a:cubicBezTo>
                  <a:pt x="146" y="248"/>
                  <a:pt x="162" y="264"/>
                  <a:pt x="184" y="264"/>
                </a:cubicBezTo>
                <a:cubicBezTo>
                  <a:pt x="196" y="264"/>
                  <a:pt x="209" y="259"/>
                  <a:pt x="220" y="249"/>
                </a:cubicBezTo>
                <a:cubicBezTo>
                  <a:pt x="232" y="239"/>
                  <a:pt x="242" y="227"/>
                  <a:pt x="249" y="212"/>
                </a:cubicBezTo>
                <a:cubicBezTo>
                  <a:pt x="257" y="197"/>
                  <a:pt x="266" y="174"/>
                  <a:pt x="273" y="143"/>
                </a:cubicBezTo>
                <a:cubicBezTo>
                  <a:pt x="281" y="112"/>
                  <a:pt x="285" y="89"/>
                  <a:pt x="285" y="74"/>
                </a:cubicBezTo>
                <a:lnTo>
                  <a:pt x="285" y="70"/>
                </a:lnTo>
                <a:cubicBezTo>
                  <a:pt x="285" y="39"/>
                  <a:pt x="272" y="23"/>
                  <a:pt x="246" y="23"/>
                </a:cubicBezTo>
                <a:cubicBezTo>
                  <a:pt x="241" y="23"/>
                  <a:pt x="236" y="24"/>
                  <a:pt x="232" y="25"/>
                </a:cubicBezTo>
                <a:cubicBezTo>
                  <a:pt x="227" y="26"/>
                  <a:pt x="222" y="28"/>
                  <a:pt x="218" y="31"/>
                </a:cubicBezTo>
                <a:cubicBezTo>
                  <a:pt x="213" y="33"/>
                  <a:pt x="209" y="36"/>
                  <a:pt x="205" y="39"/>
                </a:cubicBezTo>
                <a:cubicBezTo>
                  <a:pt x="201" y="42"/>
                  <a:pt x="198" y="45"/>
                  <a:pt x="194" y="48"/>
                </a:cubicBezTo>
                <a:cubicBezTo>
                  <a:pt x="191" y="52"/>
                  <a:pt x="188" y="55"/>
                  <a:pt x="185" y="58"/>
                </a:cubicBezTo>
                <a:cubicBezTo>
                  <a:pt x="182" y="61"/>
                  <a:pt x="180" y="64"/>
                  <a:pt x="178" y="67"/>
                </a:cubicBezTo>
                <a:cubicBezTo>
                  <a:pt x="176" y="70"/>
                  <a:pt x="175" y="72"/>
                  <a:pt x="173" y="73"/>
                </a:cubicBezTo>
                <a:lnTo>
                  <a:pt x="171" y="76"/>
                </a:lnTo>
                <a:cubicBezTo>
                  <a:pt x="171" y="76"/>
                  <a:pt x="170" y="79"/>
                  <a:pt x="169" y="84"/>
                </a:cubicBezTo>
                <a:cubicBezTo>
                  <a:pt x="168" y="90"/>
                  <a:pt x="166" y="99"/>
                  <a:pt x="162" y="112"/>
                </a:cubicBezTo>
                <a:cubicBezTo>
                  <a:pt x="159" y="125"/>
                  <a:pt x="156" y="136"/>
                  <a:pt x="153" y="145"/>
                </a:cubicBezTo>
                <a:cubicBezTo>
                  <a:pt x="142" y="190"/>
                  <a:pt x="137" y="213"/>
                  <a:pt x="137" y="215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"/>
          <p:cNvSpPr/>
          <p:nvPr/>
        </p:nvSpPr>
        <p:spPr>
          <a:xfrm>
            <a:off x="5222160" y="2381040"/>
            <a:ext cx="54720" cy="227880"/>
          </a:xfrm>
          <a:custGeom>
            <a:avLst/>
            <a:gdLst/>
            <a:ahLst/>
            <a:rect l="0" t="0" r="r" b="b"/>
            <a:pathLst>
              <a:path w="152" h="633">
                <a:moveTo>
                  <a:pt x="0" y="317"/>
                </a:moveTo>
                <a:cubicBezTo>
                  <a:pt x="0" y="288"/>
                  <a:pt x="2" y="260"/>
                  <a:pt x="6" y="234"/>
                </a:cubicBezTo>
                <a:cubicBezTo>
                  <a:pt x="10" y="208"/>
                  <a:pt x="15" y="186"/>
                  <a:pt x="21" y="167"/>
                </a:cubicBezTo>
                <a:cubicBezTo>
                  <a:pt x="26" y="148"/>
                  <a:pt x="34" y="129"/>
                  <a:pt x="44" y="111"/>
                </a:cubicBezTo>
                <a:cubicBezTo>
                  <a:pt x="54" y="93"/>
                  <a:pt x="62" y="79"/>
                  <a:pt x="69" y="69"/>
                </a:cubicBezTo>
                <a:cubicBezTo>
                  <a:pt x="75" y="59"/>
                  <a:pt x="84" y="48"/>
                  <a:pt x="96" y="36"/>
                </a:cubicBezTo>
                <a:cubicBezTo>
                  <a:pt x="107" y="24"/>
                  <a:pt x="114" y="16"/>
                  <a:pt x="116" y="13"/>
                </a:cubicBezTo>
                <a:cubicBezTo>
                  <a:pt x="119" y="11"/>
                  <a:pt x="124" y="6"/>
                  <a:pt x="132" y="0"/>
                </a:cubicBezTo>
                <a:lnTo>
                  <a:pt x="140" y="0"/>
                </a:lnTo>
                <a:lnTo>
                  <a:pt x="143" y="0"/>
                </a:lnTo>
                <a:cubicBezTo>
                  <a:pt x="149" y="0"/>
                  <a:pt x="152" y="2"/>
                  <a:pt x="152" y="6"/>
                </a:cubicBezTo>
                <a:cubicBezTo>
                  <a:pt x="152" y="7"/>
                  <a:pt x="148" y="11"/>
                  <a:pt x="141" y="19"/>
                </a:cubicBezTo>
                <a:cubicBezTo>
                  <a:pt x="134" y="28"/>
                  <a:pt x="125" y="39"/>
                  <a:pt x="115" y="54"/>
                </a:cubicBezTo>
                <a:cubicBezTo>
                  <a:pt x="105" y="68"/>
                  <a:pt x="95" y="86"/>
                  <a:pt x="84" y="108"/>
                </a:cubicBezTo>
                <a:cubicBezTo>
                  <a:pt x="74" y="129"/>
                  <a:pt x="64" y="158"/>
                  <a:pt x="57" y="195"/>
                </a:cubicBezTo>
                <a:cubicBezTo>
                  <a:pt x="50" y="232"/>
                  <a:pt x="46" y="272"/>
                  <a:pt x="46" y="317"/>
                </a:cubicBezTo>
                <a:cubicBezTo>
                  <a:pt x="46" y="362"/>
                  <a:pt x="50" y="402"/>
                  <a:pt x="57" y="439"/>
                </a:cubicBezTo>
                <a:cubicBezTo>
                  <a:pt x="64" y="475"/>
                  <a:pt x="73" y="504"/>
                  <a:pt x="84" y="526"/>
                </a:cubicBezTo>
                <a:cubicBezTo>
                  <a:pt x="94" y="549"/>
                  <a:pt x="104" y="567"/>
                  <a:pt x="115" y="581"/>
                </a:cubicBezTo>
                <a:cubicBezTo>
                  <a:pt x="125" y="595"/>
                  <a:pt x="134" y="606"/>
                  <a:pt x="141" y="614"/>
                </a:cubicBezTo>
                <a:cubicBezTo>
                  <a:pt x="148" y="623"/>
                  <a:pt x="152" y="627"/>
                  <a:pt x="152" y="628"/>
                </a:cubicBezTo>
                <a:cubicBezTo>
                  <a:pt x="152" y="631"/>
                  <a:pt x="149" y="633"/>
                  <a:pt x="142" y="633"/>
                </a:cubicBezTo>
                <a:lnTo>
                  <a:pt x="140" y="633"/>
                </a:lnTo>
                <a:lnTo>
                  <a:pt x="132" y="633"/>
                </a:lnTo>
                <a:lnTo>
                  <a:pt x="115" y="618"/>
                </a:lnTo>
                <a:cubicBezTo>
                  <a:pt x="75" y="582"/>
                  <a:pt x="45" y="538"/>
                  <a:pt x="27" y="484"/>
                </a:cubicBezTo>
                <a:cubicBezTo>
                  <a:pt x="9" y="430"/>
                  <a:pt x="0" y="375"/>
                  <a:pt x="0" y="317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5297040" y="2451240"/>
            <a:ext cx="111240" cy="103320"/>
          </a:xfrm>
          <a:custGeom>
            <a:avLst/>
            <a:gdLst/>
            <a:ahLst/>
            <a:rect l="0" t="0" r="r" b="b"/>
            <a:pathLst>
              <a:path w="309" h="287">
                <a:moveTo>
                  <a:pt x="11" y="96"/>
                </a:moveTo>
                <a:cubicBezTo>
                  <a:pt x="14" y="79"/>
                  <a:pt x="25" y="58"/>
                  <a:pt x="45" y="35"/>
                </a:cubicBezTo>
                <a:cubicBezTo>
                  <a:pt x="65" y="12"/>
                  <a:pt x="89" y="0"/>
                  <a:pt x="119" y="0"/>
                </a:cubicBezTo>
                <a:cubicBezTo>
                  <a:pt x="133" y="0"/>
                  <a:pt x="147" y="4"/>
                  <a:pt x="159" y="11"/>
                </a:cubicBezTo>
                <a:cubicBezTo>
                  <a:pt x="171" y="19"/>
                  <a:pt x="181" y="28"/>
                  <a:pt x="187" y="40"/>
                </a:cubicBezTo>
                <a:cubicBezTo>
                  <a:pt x="205" y="13"/>
                  <a:pt x="226" y="0"/>
                  <a:pt x="251" y="0"/>
                </a:cubicBezTo>
                <a:cubicBezTo>
                  <a:pt x="267" y="0"/>
                  <a:pt x="280" y="4"/>
                  <a:pt x="292" y="14"/>
                </a:cubicBezTo>
                <a:cubicBezTo>
                  <a:pt x="303" y="23"/>
                  <a:pt x="309" y="35"/>
                  <a:pt x="309" y="51"/>
                </a:cubicBezTo>
                <a:cubicBezTo>
                  <a:pt x="309" y="63"/>
                  <a:pt x="306" y="73"/>
                  <a:pt x="300" y="81"/>
                </a:cubicBezTo>
                <a:cubicBezTo>
                  <a:pt x="294" y="88"/>
                  <a:pt x="289" y="93"/>
                  <a:pt x="283" y="95"/>
                </a:cubicBezTo>
                <a:cubicBezTo>
                  <a:pt x="278" y="96"/>
                  <a:pt x="273" y="97"/>
                  <a:pt x="269" y="97"/>
                </a:cubicBezTo>
                <a:cubicBezTo>
                  <a:pt x="261" y="97"/>
                  <a:pt x="254" y="95"/>
                  <a:pt x="249" y="90"/>
                </a:cubicBezTo>
                <a:cubicBezTo>
                  <a:pt x="244" y="86"/>
                  <a:pt x="242" y="79"/>
                  <a:pt x="242" y="72"/>
                </a:cubicBezTo>
                <a:cubicBezTo>
                  <a:pt x="242" y="52"/>
                  <a:pt x="252" y="39"/>
                  <a:pt x="273" y="32"/>
                </a:cubicBezTo>
                <a:cubicBezTo>
                  <a:pt x="269" y="27"/>
                  <a:pt x="260" y="24"/>
                  <a:pt x="248" y="24"/>
                </a:cubicBezTo>
                <a:cubicBezTo>
                  <a:pt x="242" y="24"/>
                  <a:pt x="238" y="24"/>
                  <a:pt x="236" y="25"/>
                </a:cubicBezTo>
                <a:cubicBezTo>
                  <a:pt x="220" y="32"/>
                  <a:pt x="208" y="46"/>
                  <a:pt x="200" y="67"/>
                </a:cubicBezTo>
                <a:cubicBezTo>
                  <a:pt x="174" y="160"/>
                  <a:pt x="162" y="215"/>
                  <a:pt x="162" y="231"/>
                </a:cubicBezTo>
                <a:cubicBezTo>
                  <a:pt x="162" y="243"/>
                  <a:pt x="165" y="251"/>
                  <a:pt x="172" y="256"/>
                </a:cubicBezTo>
                <a:cubicBezTo>
                  <a:pt x="179" y="261"/>
                  <a:pt x="187" y="264"/>
                  <a:pt x="195" y="264"/>
                </a:cubicBezTo>
                <a:cubicBezTo>
                  <a:pt x="210" y="264"/>
                  <a:pt x="226" y="257"/>
                  <a:pt x="241" y="243"/>
                </a:cubicBezTo>
                <a:cubicBezTo>
                  <a:pt x="256" y="229"/>
                  <a:pt x="266" y="212"/>
                  <a:pt x="272" y="191"/>
                </a:cubicBezTo>
                <a:cubicBezTo>
                  <a:pt x="273" y="186"/>
                  <a:pt x="274" y="184"/>
                  <a:pt x="276" y="184"/>
                </a:cubicBezTo>
                <a:cubicBezTo>
                  <a:pt x="277" y="183"/>
                  <a:pt x="280" y="183"/>
                  <a:pt x="286" y="182"/>
                </a:cubicBezTo>
                <a:lnTo>
                  <a:pt x="288" y="182"/>
                </a:lnTo>
                <a:cubicBezTo>
                  <a:pt x="295" y="182"/>
                  <a:pt x="298" y="184"/>
                  <a:pt x="298" y="188"/>
                </a:cubicBezTo>
                <a:cubicBezTo>
                  <a:pt x="298" y="188"/>
                  <a:pt x="297" y="190"/>
                  <a:pt x="297" y="194"/>
                </a:cubicBezTo>
                <a:cubicBezTo>
                  <a:pt x="290" y="219"/>
                  <a:pt x="277" y="241"/>
                  <a:pt x="257" y="259"/>
                </a:cubicBezTo>
                <a:cubicBezTo>
                  <a:pt x="238" y="278"/>
                  <a:pt x="215" y="287"/>
                  <a:pt x="190" y="287"/>
                </a:cubicBezTo>
                <a:cubicBezTo>
                  <a:pt x="159" y="287"/>
                  <a:pt x="137" y="274"/>
                  <a:pt x="122" y="247"/>
                </a:cubicBezTo>
                <a:cubicBezTo>
                  <a:pt x="104" y="273"/>
                  <a:pt x="85" y="286"/>
                  <a:pt x="62" y="286"/>
                </a:cubicBezTo>
                <a:lnTo>
                  <a:pt x="59" y="286"/>
                </a:lnTo>
                <a:cubicBezTo>
                  <a:pt x="38" y="286"/>
                  <a:pt x="23" y="281"/>
                  <a:pt x="14" y="270"/>
                </a:cubicBezTo>
                <a:cubicBezTo>
                  <a:pt x="5" y="259"/>
                  <a:pt x="1" y="248"/>
                  <a:pt x="0" y="235"/>
                </a:cubicBezTo>
                <a:cubicBezTo>
                  <a:pt x="0" y="222"/>
                  <a:pt x="4" y="211"/>
                  <a:pt x="12" y="202"/>
                </a:cubicBezTo>
                <a:cubicBezTo>
                  <a:pt x="20" y="193"/>
                  <a:pt x="30" y="189"/>
                  <a:pt x="41" y="189"/>
                </a:cubicBezTo>
                <a:cubicBezTo>
                  <a:pt x="59" y="189"/>
                  <a:pt x="68" y="199"/>
                  <a:pt x="68" y="216"/>
                </a:cubicBezTo>
                <a:cubicBezTo>
                  <a:pt x="68" y="225"/>
                  <a:pt x="65" y="232"/>
                  <a:pt x="60" y="238"/>
                </a:cubicBezTo>
                <a:cubicBezTo>
                  <a:pt x="55" y="245"/>
                  <a:pt x="51" y="249"/>
                  <a:pt x="46" y="251"/>
                </a:cubicBezTo>
                <a:cubicBezTo>
                  <a:pt x="41" y="253"/>
                  <a:pt x="39" y="254"/>
                  <a:pt x="38" y="254"/>
                </a:cubicBezTo>
                <a:lnTo>
                  <a:pt x="36" y="255"/>
                </a:lnTo>
                <a:cubicBezTo>
                  <a:pt x="36" y="255"/>
                  <a:pt x="37" y="256"/>
                  <a:pt x="40" y="257"/>
                </a:cubicBezTo>
                <a:cubicBezTo>
                  <a:pt x="42" y="259"/>
                  <a:pt x="45" y="260"/>
                  <a:pt x="50" y="262"/>
                </a:cubicBezTo>
                <a:cubicBezTo>
                  <a:pt x="54" y="264"/>
                  <a:pt x="58" y="264"/>
                  <a:pt x="62" y="264"/>
                </a:cubicBezTo>
                <a:cubicBezTo>
                  <a:pt x="77" y="264"/>
                  <a:pt x="90" y="254"/>
                  <a:pt x="101" y="235"/>
                </a:cubicBezTo>
                <a:cubicBezTo>
                  <a:pt x="105" y="229"/>
                  <a:pt x="110" y="214"/>
                  <a:pt x="115" y="191"/>
                </a:cubicBezTo>
                <a:cubicBezTo>
                  <a:pt x="121" y="169"/>
                  <a:pt x="127" y="147"/>
                  <a:pt x="133" y="123"/>
                </a:cubicBezTo>
                <a:cubicBezTo>
                  <a:pt x="139" y="99"/>
                  <a:pt x="142" y="86"/>
                  <a:pt x="143" y="81"/>
                </a:cubicBezTo>
                <a:cubicBezTo>
                  <a:pt x="145" y="70"/>
                  <a:pt x="146" y="62"/>
                  <a:pt x="146" y="57"/>
                </a:cubicBezTo>
                <a:cubicBezTo>
                  <a:pt x="146" y="45"/>
                  <a:pt x="143" y="36"/>
                  <a:pt x="137" y="31"/>
                </a:cubicBezTo>
                <a:cubicBezTo>
                  <a:pt x="131" y="26"/>
                  <a:pt x="123" y="24"/>
                  <a:pt x="115" y="24"/>
                </a:cubicBezTo>
                <a:cubicBezTo>
                  <a:pt x="99" y="24"/>
                  <a:pt x="83" y="31"/>
                  <a:pt x="68" y="44"/>
                </a:cubicBezTo>
                <a:cubicBezTo>
                  <a:pt x="53" y="58"/>
                  <a:pt x="43" y="75"/>
                  <a:pt x="37" y="96"/>
                </a:cubicBezTo>
                <a:cubicBezTo>
                  <a:pt x="36" y="100"/>
                  <a:pt x="35" y="102"/>
                  <a:pt x="34" y="102"/>
                </a:cubicBezTo>
                <a:cubicBezTo>
                  <a:pt x="33" y="103"/>
                  <a:pt x="29" y="103"/>
                  <a:pt x="24" y="103"/>
                </a:cubicBezTo>
                <a:lnTo>
                  <a:pt x="15" y="103"/>
                </a:lnTo>
                <a:cubicBezTo>
                  <a:pt x="12" y="101"/>
                  <a:pt x="11" y="99"/>
                  <a:pt x="11" y="96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5432040" y="2381040"/>
            <a:ext cx="54720" cy="227880"/>
          </a:xfrm>
          <a:custGeom>
            <a:avLst/>
            <a:gdLst/>
            <a:ahLst/>
            <a:rect l="0" t="0" r="r" b="b"/>
            <a:pathLst>
              <a:path w="152" h="633">
                <a:moveTo>
                  <a:pt x="3" y="1"/>
                </a:moveTo>
                <a:lnTo>
                  <a:pt x="5" y="0"/>
                </a:lnTo>
                <a:cubicBezTo>
                  <a:pt x="7" y="0"/>
                  <a:pt x="9" y="0"/>
                  <a:pt x="12" y="0"/>
                </a:cubicBezTo>
                <a:lnTo>
                  <a:pt x="19" y="0"/>
                </a:lnTo>
                <a:lnTo>
                  <a:pt x="37" y="15"/>
                </a:lnTo>
                <a:cubicBezTo>
                  <a:pt x="76" y="52"/>
                  <a:pt x="106" y="97"/>
                  <a:pt x="124" y="150"/>
                </a:cubicBezTo>
                <a:cubicBezTo>
                  <a:pt x="143" y="204"/>
                  <a:pt x="152" y="259"/>
                  <a:pt x="152" y="317"/>
                </a:cubicBezTo>
                <a:cubicBezTo>
                  <a:pt x="152" y="346"/>
                  <a:pt x="150" y="373"/>
                  <a:pt x="145" y="400"/>
                </a:cubicBezTo>
                <a:cubicBezTo>
                  <a:pt x="141" y="426"/>
                  <a:pt x="136" y="449"/>
                  <a:pt x="131" y="468"/>
                </a:cubicBezTo>
                <a:cubicBezTo>
                  <a:pt x="125" y="486"/>
                  <a:pt x="118" y="505"/>
                  <a:pt x="107" y="523"/>
                </a:cubicBezTo>
                <a:cubicBezTo>
                  <a:pt x="97" y="542"/>
                  <a:pt x="89" y="556"/>
                  <a:pt x="82" y="566"/>
                </a:cubicBezTo>
                <a:cubicBezTo>
                  <a:pt x="76" y="575"/>
                  <a:pt x="68" y="586"/>
                  <a:pt x="56" y="598"/>
                </a:cubicBezTo>
                <a:cubicBezTo>
                  <a:pt x="45" y="610"/>
                  <a:pt x="38" y="617"/>
                  <a:pt x="36" y="619"/>
                </a:cubicBezTo>
                <a:cubicBezTo>
                  <a:pt x="34" y="621"/>
                  <a:pt x="29" y="625"/>
                  <a:pt x="22" y="631"/>
                </a:cubicBezTo>
                <a:cubicBezTo>
                  <a:pt x="20" y="632"/>
                  <a:pt x="20" y="633"/>
                  <a:pt x="19" y="633"/>
                </a:cubicBezTo>
                <a:lnTo>
                  <a:pt x="12" y="633"/>
                </a:lnTo>
                <a:cubicBezTo>
                  <a:pt x="8" y="633"/>
                  <a:pt x="6" y="633"/>
                  <a:pt x="5" y="633"/>
                </a:cubicBezTo>
                <a:cubicBezTo>
                  <a:pt x="3" y="633"/>
                  <a:pt x="2" y="633"/>
                  <a:pt x="1" y="631"/>
                </a:cubicBezTo>
                <a:cubicBezTo>
                  <a:pt x="1" y="630"/>
                  <a:pt x="0" y="628"/>
                  <a:pt x="0" y="626"/>
                </a:cubicBezTo>
                <a:cubicBezTo>
                  <a:pt x="0" y="625"/>
                  <a:pt x="2" y="622"/>
                  <a:pt x="7" y="617"/>
                </a:cubicBezTo>
                <a:cubicBezTo>
                  <a:pt x="72" y="550"/>
                  <a:pt x="106" y="449"/>
                  <a:pt x="106" y="317"/>
                </a:cubicBezTo>
                <a:cubicBezTo>
                  <a:pt x="106" y="185"/>
                  <a:pt x="72" y="85"/>
                  <a:pt x="7" y="16"/>
                </a:cubicBezTo>
                <a:cubicBezTo>
                  <a:pt x="2" y="11"/>
                  <a:pt x="0" y="8"/>
                  <a:pt x="0" y="8"/>
                </a:cubicBezTo>
                <a:cubicBezTo>
                  <a:pt x="0" y="4"/>
                  <a:pt x="1" y="2"/>
                  <a:pt x="3" y="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747720" y="2380320"/>
            <a:ext cx="4359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график распределения случайной величины 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5508000" y="2380320"/>
            <a:ext cx="471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, но в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747720" y="2666160"/>
            <a:ext cx="54795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случае имеющейся фатической выборки, а не аналитической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747720" y="2951640"/>
            <a:ext cx="8953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формулы.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"/>
          <p:cNvSpPr/>
          <p:nvPr/>
        </p:nvSpPr>
        <p:spPr>
          <a:xfrm>
            <a:off x="952200" y="39146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747720" y="3390120"/>
            <a:ext cx="2998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Примеры случаев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1128600" y="3828240"/>
            <a:ext cx="5357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Увидеть форму распределения (нормальное, бимодальное,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952200" y="453384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5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5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1128600" y="4113720"/>
            <a:ext cx="10810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скошенное).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952200" y="4867200"/>
            <a:ext cx="57600" cy="57240"/>
          </a:xfrm>
          <a:custGeom>
            <a:avLst/>
            <a:gdLst/>
            <a:ahLst/>
            <a:rect l="0" t="0" r="r" b="b"/>
            <a:pathLst>
              <a:path w="160" h="159">
                <a:moveTo>
                  <a:pt x="160" y="79"/>
                </a:moveTo>
                <a:cubicBezTo>
                  <a:pt x="160" y="90"/>
                  <a:pt x="158" y="100"/>
                  <a:pt x="154" y="109"/>
                </a:cubicBezTo>
                <a:cubicBezTo>
                  <a:pt x="150" y="119"/>
                  <a:pt x="144" y="128"/>
                  <a:pt x="137" y="135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7"/>
                  <a:pt x="90" y="159"/>
                  <a:pt x="80" y="159"/>
                </a:cubicBezTo>
                <a:cubicBezTo>
                  <a:pt x="69" y="159"/>
                  <a:pt x="59" y="157"/>
                  <a:pt x="49" y="153"/>
                </a:cubicBezTo>
                <a:cubicBezTo>
                  <a:pt x="40" y="149"/>
                  <a:pt x="31" y="143"/>
                  <a:pt x="24" y="135"/>
                </a:cubicBezTo>
                <a:cubicBezTo>
                  <a:pt x="16" y="128"/>
                  <a:pt x="10" y="119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8"/>
                  <a:pt x="6" y="49"/>
                </a:cubicBezTo>
                <a:cubicBezTo>
                  <a:pt x="10" y="39"/>
                  <a:pt x="16" y="30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0"/>
                  <a:pt x="150" y="39"/>
                  <a:pt x="154" y="49"/>
                </a:cubicBezTo>
                <a:cubicBezTo>
                  <a:pt x="158" y="58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"/>
          <p:cNvSpPr txBox="1"/>
          <p:nvPr/>
        </p:nvSpPr>
        <p:spPr>
          <a:xfrm>
            <a:off x="1128600" y="4447080"/>
            <a:ext cx="22957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Оценить разброс данных.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1128600" y="4780440"/>
            <a:ext cx="1986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Обнаружить выбросы.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747720" y="5218920"/>
            <a:ext cx="4997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Используем, когда нужно понять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распределение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одной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747720" y="5504400"/>
            <a:ext cx="2373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непрерывной переменной.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747720" y="5790240"/>
            <a:ext cx="5384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Распределение возраста клиентов, роста, цены на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747720" y="6076080"/>
            <a:ext cx="564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акции.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7848720" y="1942920"/>
            <a:ext cx="3809520" cy="298080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952200" y="21524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747720" y="1509480"/>
            <a:ext cx="41414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KDE Plot (Kernel Density Estimate)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1128600" y="2066040"/>
            <a:ext cx="43488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Сглаженную оценку плотности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"/>
          <p:cNvSpPr/>
          <p:nvPr/>
        </p:nvSpPr>
        <p:spPr>
          <a:xfrm>
            <a:off x="952200" y="27716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128600" y="2351880"/>
            <a:ext cx="3441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распределения числовой переменной.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1333440" y="3057480"/>
            <a:ext cx="57240" cy="57240"/>
          </a:xfrm>
          <a:custGeom>
            <a:avLst/>
            <a:gdLst/>
            <a:ahLst/>
            <a:rect l="0" t="0" r="r" b="b"/>
            <a:pathLst>
              <a:path w="159" h="159">
                <a:moveTo>
                  <a:pt x="159" y="79"/>
                </a:moveTo>
                <a:cubicBezTo>
                  <a:pt x="159" y="90"/>
                  <a:pt x="157" y="100"/>
                  <a:pt x="153" y="109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1" y="157"/>
                  <a:pt x="91" y="159"/>
                  <a:pt x="80" y="159"/>
                </a:cubicBezTo>
                <a:cubicBezTo>
                  <a:pt x="70" y="159"/>
                  <a:pt x="59" y="157"/>
                  <a:pt x="50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1" y="120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1" y="39"/>
                  <a:pt x="16" y="30"/>
                  <a:pt x="24" y="23"/>
                </a:cubicBezTo>
                <a:cubicBezTo>
                  <a:pt x="31" y="15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8"/>
                  <a:pt x="159" y="68"/>
                  <a:pt x="159" y="79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1128600" y="268524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1509840" y="2970720"/>
            <a:ext cx="4856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распределений нескольких групп на одном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"/>
          <p:cNvSpPr/>
          <p:nvPr/>
        </p:nvSpPr>
        <p:spPr>
          <a:xfrm>
            <a:off x="1333440" y="36763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1509840" y="3256560"/>
            <a:ext cx="7869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графике.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1509840" y="3589920"/>
            <a:ext cx="3983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Получение более плавного представления о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"/>
          <p:cNvSpPr/>
          <p:nvPr/>
        </p:nvSpPr>
        <p:spPr>
          <a:xfrm>
            <a:off x="952200" y="42955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1509840" y="3875760"/>
            <a:ext cx="1427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распределении.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128600" y="4209120"/>
            <a:ext cx="52214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Для красивого и четкого </a:t>
            </a:r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сравнения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952200" y="49147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4" y="24"/>
                </a:cubicBezTo>
                <a:cubicBezTo>
                  <a:pt x="31" y="17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7"/>
                  <a:pt x="137" y="24"/>
                </a:cubicBezTo>
                <a:cubicBezTo>
                  <a:pt x="144" y="32"/>
                  <a:pt x="150" y="40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1128600" y="4494960"/>
            <a:ext cx="23796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распределений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2-4 групп.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1128600" y="4828320"/>
            <a:ext cx="488520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распределения доходов в разных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1128600" y="5113800"/>
            <a:ext cx="7534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странах.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952200" y="21524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1"/>
                </a:cubicBezTo>
                <a:cubicBezTo>
                  <a:pt x="150" y="121"/>
                  <a:pt x="144" y="129"/>
                  <a:pt x="137" y="137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7"/>
                </a:cubicBezTo>
                <a:cubicBezTo>
                  <a:pt x="16" y="129"/>
                  <a:pt x="10" y="121"/>
                  <a:pt x="6" y="111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747720" y="1509480"/>
            <a:ext cx="29343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950" spc="-1" strike="noStrike">
                <a:solidFill>
                  <a:srgbClr val="1f2328"/>
                </a:solidFill>
                <a:latin typeface="Arial"/>
                <a:ea typeface="Arial"/>
              </a:rPr>
              <a:t>Box Plot (Ящик с усами)</a:t>
            </a:r>
            <a:endParaRPr b="0" lang="en-US" sz="19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1128600" y="2066040"/>
            <a:ext cx="5321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Что показывает: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Основные квантили распределения (IQR,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952200" y="277164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79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19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19"/>
                  <a:pt x="6" y="110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7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5" name=""/>
          <p:cNvSpPr txBox="1"/>
          <p:nvPr/>
        </p:nvSpPr>
        <p:spPr>
          <a:xfrm>
            <a:off x="1128600" y="2351880"/>
            <a:ext cx="1785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медиана, выбросы).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1333440" y="3057480"/>
            <a:ext cx="57240" cy="57240"/>
          </a:xfrm>
          <a:custGeom>
            <a:avLst/>
            <a:gdLst/>
            <a:ahLst/>
            <a:rect l="0" t="0" r="r" b="b"/>
            <a:pathLst>
              <a:path w="159" h="159">
                <a:moveTo>
                  <a:pt x="159" y="79"/>
                </a:moveTo>
                <a:cubicBezTo>
                  <a:pt x="159" y="90"/>
                  <a:pt x="157" y="100"/>
                  <a:pt x="153" y="109"/>
                </a:cubicBezTo>
                <a:cubicBezTo>
                  <a:pt x="149" y="120"/>
                  <a:pt x="144" y="129"/>
                  <a:pt x="136" y="136"/>
                </a:cubicBezTo>
                <a:cubicBezTo>
                  <a:pt x="129" y="144"/>
                  <a:pt x="120" y="149"/>
                  <a:pt x="110" y="153"/>
                </a:cubicBezTo>
                <a:cubicBezTo>
                  <a:pt x="101" y="157"/>
                  <a:pt x="91" y="159"/>
                  <a:pt x="80" y="159"/>
                </a:cubicBezTo>
                <a:cubicBezTo>
                  <a:pt x="70" y="159"/>
                  <a:pt x="59" y="157"/>
                  <a:pt x="50" y="153"/>
                </a:cubicBezTo>
                <a:cubicBezTo>
                  <a:pt x="40" y="149"/>
                  <a:pt x="31" y="144"/>
                  <a:pt x="24" y="136"/>
                </a:cubicBezTo>
                <a:cubicBezTo>
                  <a:pt x="16" y="129"/>
                  <a:pt x="11" y="120"/>
                  <a:pt x="6" y="109"/>
                </a:cubicBezTo>
                <a:cubicBezTo>
                  <a:pt x="2" y="100"/>
                  <a:pt x="0" y="90"/>
                  <a:pt x="0" y="79"/>
                </a:cubicBezTo>
                <a:cubicBezTo>
                  <a:pt x="0" y="68"/>
                  <a:pt x="2" y="58"/>
                  <a:pt x="6" y="49"/>
                </a:cubicBezTo>
                <a:cubicBezTo>
                  <a:pt x="11" y="39"/>
                  <a:pt x="16" y="30"/>
                  <a:pt x="24" y="23"/>
                </a:cubicBezTo>
                <a:cubicBezTo>
                  <a:pt x="31" y="15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5"/>
                  <a:pt x="136" y="23"/>
                </a:cubicBezTo>
                <a:cubicBezTo>
                  <a:pt x="144" y="30"/>
                  <a:pt x="149" y="39"/>
                  <a:pt x="153" y="49"/>
                </a:cubicBezTo>
                <a:cubicBezTo>
                  <a:pt x="157" y="58"/>
                  <a:pt x="159" y="68"/>
                  <a:pt x="159" y="79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1128600" y="2685240"/>
            <a:ext cx="18842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Кейсы применения: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1509840" y="2970720"/>
            <a:ext cx="4520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Быстрое сравнение распределений по нескольким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"/>
          <p:cNvSpPr/>
          <p:nvPr/>
        </p:nvSpPr>
        <p:spPr>
          <a:xfrm>
            <a:off x="1333440" y="3676320"/>
            <a:ext cx="57240" cy="57600"/>
          </a:xfrm>
          <a:custGeom>
            <a:avLst/>
            <a:gdLst/>
            <a:ahLst/>
            <a:rect l="0" t="0" r="r" b="b"/>
            <a:pathLst>
              <a:path w="159" h="160">
                <a:moveTo>
                  <a:pt x="159" y="80"/>
                </a:moveTo>
                <a:cubicBezTo>
                  <a:pt x="159" y="90"/>
                  <a:pt x="157" y="100"/>
                  <a:pt x="153" y="110"/>
                </a:cubicBezTo>
                <a:cubicBezTo>
                  <a:pt x="149" y="120"/>
                  <a:pt x="144" y="128"/>
                  <a:pt x="136" y="136"/>
                </a:cubicBezTo>
                <a:cubicBezTo>
                  <a:pt x="129" y="144"/>
                  <a:pt x="120" y="150"/>
                  <a:pt x="110" y="154"/>
                </a:cubicBezTo>
                <a:cubicBezTo>
                  <a:pt x="101" y="158"/>
                  <a:pt x="91" y="160"/>
                  <a:pt x="80" y="160"/>
                </a:cubicBezTo>
                <a:cubicBezTo>
                  <a:pt x="70" y="160"/>
                  <a:pt x="59" y="158"/>
                  <a:pt x="50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8"/>
                  <a:pt x="11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1" y="40"/>
                  <a:pt x="16" y="31"/>
                  <a:pt x="24" y="24"/>
                </a:cubicBezTo>
                <a:cubicBezTo>
                  <a:pt x="31" y="16"/>
                  <a:pt x="40" y="10"/>
                  <a:pt x="50" y="6"/>
                </a:cubicBezTo>
                <a:cubicBezTo>
                  <a:pt x="59" y="2"/>
                  <a:pt x="70" y="0"/>
                  <a:pt x="80" y="0"/>
                </a:cubicBezTo>
                <a:cubicBezTo>
                  <a:pt x="91" y="0"/>
                  <a:pt x="101" y="2"/>
                  <a:pt x="110" y="6"/>
                </a:cubicBezTo>
                <a:cubicBezTo>
                  <a:pt x="120" y="10"/>
                  <a:pt x="129" y="16"/>
                  <a:pt x="136" y="24"/>
                </a:cubicBezTo>
                <a:cubicBezTo>
                  <a:pt x="144" y="31"/>
                  <a:pt x="149" y="40"/>
                  <a:pt x="153" y="49"/>
                </a:cubicBezTo>
                <a:cubicBezTo>
                  <a:pt x="157" y="59"/>
                  <a:pt x="159" y="69"/>
                  <a:pt x="159" y="80"/>
                </a:cubicBezTo>
                <a:close/>
              </a:path>
            </a:pathLst>
          </a:custGeom>
          <a:noFill/>
          <a:ln w="9360">
            <a:solidFill>
              <a:srgbClr val="1f2328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1509840" y="3256560"/>
            <a:ext cx="76716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группам.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1509840" y="3589920"/>
            <a:ext cx="4133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Визуальное определение медианы, размаха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952200" y="42955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0"/>
                  <a:pt x="158" y="100"/>
                  <a:pt x="154" y="110"/>
                </a:cubicBezTo>
                <a:cubicBezTo>
                  <a:pt x="150" y="120"/>
                  <a:pt x="144" y="128"/>
                  <a:pt x="137" y="136"/>
                </a:cubicBezTo>
                <a:cubicBezTo>
                  <a:pt x="129" y="143"/>
                  <a:pt x="121" y="149"/>
                  <a:pt x="110" y="153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3"/>
                </a:cubicBezTo>
                <a:cubicBezTo>
                  <a:pt x="40" y="149"/>
                  <a:pt x="31" y="143"/>
                  <a:pt x="24" y="136"/>
                </a:cubicBezTo>
                <a:cubicBezTo>
                  <a:pt x="16" y="128"/>
                  <a:pt x="10" y="120"/>
                  <a:pt x="6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9"/>
                  <a:pt x="2" y="59"/>
                  <a:pt x="6" y="49"/>
                </a:cubicBezTo>
                <a:cubicBezTo>
                  <a:pt x="10" y="39"/>
                  <a:pt x="16" y="31"/>
                  <a:pt x="24" y="23"/>
                </a:cubicBezTo>
                <a:cubicBezTo>
                  <a:pt x="31" y="16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6"/>
                  <a:pt x="137" y="23"/>
                </a:cubicBezTo>
                <a:cubicBezTo>
                  <a:pt x="144" y="31"/>
                  <a:pt x="150" y="39"/>
                  <a:pt x="154" y="49"/>
                </a:cubicBezTo>
                <a:cubicBezTo>
                  <a:pt x="158" y="59"/>
                  <a:pt x="160" y="69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1509840" y="3875760"/>
            <a:ext cx="9151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выбросов.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1128600" y="4209120"/>
            <a:ext cx="4232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Выбор в его пользу: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Когда нужно компактно и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952200" y="4914720"/>
            <a:ext cx="57600" cy="57600"/>
          </a:xfrm>
          <a:custGeom>
            <a:avLst/>
            <a:gdLst/>
            <a:ahLst/>
            <a:rect l="0" t="0" r="r" b="b"/>
            <a:pathLst>
              <a:path w="160" h="160">
                <a:moveTo>
                  <a:pt x="160" y="80"/>
                </a:moveTo>
                <a:cubicBezTo>
                  <a:pt x="160" y="91"/>
                  <a:pt x="158" y="101"/>
                  <a:pt x="154" y="111"/>
                </a:cubicBezTo>
                <a:cubicBezTo>
                  <a:pt x="150" y="120"/>
                  <a:pt x="144" y="129"/>
                  <a:pt x="137" y="136"/>
                </a:cubicBezTo>
                <a:cubicBezTo>
                  <a:pt x="129" y="144"/>
                  <a:pt x="121" y="150"/>
                  <a:pt x="110" y="154"/>
                </a:cubicBezTo>
                <a:cubicBezTo>
                  <a:pt x="100" y="158"/>
                  <a:pt x="90" y="160"/>
                  <a:pt x="80" y="160"/>
                </a:cubicBezTo>
                <a:cubicBezTo>
                  <a:pt x="69" y="160"/>
                  <a:pt x="59" y="158"/>
                  <a:pt x="49" y="154"/>
                </a:cubicBezTo>
                <a:cubicBezTo>
                  <a:pt x="40" y="150"/>
                  <a:pt x="31" y="144"/>
                  <a:pt x="24" y="136"/>
                </a:cubicBezTo>
                <a:cubicBezTo>
                  <a:pt x="16" y="129"/>
                  <a:pt x="10" y="120"/>
                  <a:pt x="6" y="111"/>
                </a:cubicBezTo>
                <a:cubicBezTo>
                  <a:pt x="2" y="101"/>
                  <a:pt x="0" y="91"/>
                  <a:pt x="0" y="80"/>
                </a:cubicBezTo>
                <a:cubicBezTo>
                  <a:pt x="0" y="70"/>
                  <a:pt x="2" y="60"/>
                  <a:pt x="6" y="50"/>
                </a:cubicBezTo>
                <a:cubicBezTo>
                  <a:pt x="10" y="40"/>
                  <a:pt x="16" y="32"/>
                  <a:pt x="24" y="24"/>
                </a:cubicBezTo>
                <a:cubicBezTo>
                  <a:pt x="31" y="17"/>
                  <a:pt x="40" y="10"/>
                  <a:pt x="49" y="6"/>
                </a:cubicBezTo>
                <a:cubicBezTo>
                  <a:pt x="59" y="2"/>
                  <a:pt x="69" y="0"/>
                  <a:pt x="80" y="0"/>
                </a:cubicBezTo>
                <a:cubicBezTo>
                  <a:pt x="90" y="0"/>
                  <a:pt x="100" y="2"/>
                  <a:pt x="110" y="6"/>
                </a:cubicBezTo>
                <a:cubicBezTo>
                  <a:pt x="121" y="10"/>
                  <a:pt x="129" y="17"/>
                  <a:pt x="137" y="24"/>
                </a:cubicBezTo>
                <a:cubicBezTo>
                  <a:pt x="144" y="32"/>
                  <a:pt x="150" y="40"/>
                  <a:pt x="154" y="50"/>
                </a:cubicBezTo>
                <a:cubicBezTo>
                  <a:pt x="158" y="60"/>
                  <a:pt x="160" y="70"/>
                  <a:pt x="160" y="8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1128600" y="4494960"/>
            <a:ext cx="525852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статистически точно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сравнить несколько распределений.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1128600" y="4828320"/>
            <a:ext cx="443088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Пример: </a:t>
            </a:r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Сравнение оценок студентов по разным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1128600" y="5113800"/>
            <a:ext cx="1040040" cy="2120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500" spc="-1" strike="noStrike">
                <a:solidFill>
                  <a:srgbClr val="1f2328"/>
                </a:solidFill>
                <a:latin typeface="Arial"/>
                <a:ea typeface="Arial"/>
              </a:rPr>
              <a:t>предметам.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285840" y="225720"/>
            <a:ext cx="35136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EDA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285840" y="6426720"/>
            <a:ext cx="1538280" cy="191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en-US" sz="1350" spc="-1" strike="noStrike">
                <a:solidFill>
                  <a:srgbClr val="666666"/>
                </a:solidFill>
                <a:latin typeface="Arial"/>
                <a:ea typeface="Arial"/>
              </a:rPr>
              <a:t>БГУ ФПМИ ФМИиС</a:t>
            </a:r>
            <a:endParaRPr b="0" lang="en-US" sz="13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